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37"/>
  </p:notesMasterIdLst>
  <p:sldIdLst>
    <p:sldId id="256" r:id="rId5"/>
    <p:sldId id="257" r:id="rId6"/>
    <p:sldId id="362" r:id="rId7"/>
    <p:sldId id="363" r:id="rId8"/>
    <p:sldId id="394" r:id="rId9"/>
    <p:sldId id="389" r:id="rId10"/>
    <p:sldId id="390" r:id="rId11"/>
    <p:sldId id="391" r:id="rId12"/>
    <p:sldId id="392" r:id="rId13"/>
    <p:sldId id="393" r:id="rId14"/>
    <p:sldId id="395" r:id="rId15"/>
    <p:sldId id="396" r:id="rId16"/>
    <p:sldId id="397" r:id="rId17"/>
    <p:sldId id="400" r:id="rId18"/>
    <p:sldId id="398" r:id="rId19"/>
    <p:sldId id="399" r:id="rId20"/>
    <p:sldId id="401" r:id="rId21"/>
    <p:sldId id="402" r:id="rId22"/>
    <p:sldId id="403" r:id="rId23"/>
    <p:sldId id="404" r:id="rId24"/>
    <p:sldId id="405" r:id="rId25"/>
    <p:sldId id="406" r:id="rId26"/>
    <p:sldId id="407" r:id="rId27"/>
    <p:sldId id="408" r:id="rId28"/>
    <p:sldId id="409" r:id="rId29"/>
    <p:sldId id="410" r:id="rId30"/>
    <p:sldId id="411" r:id="rId31"/>
    <p:sldId id="412" r:id="rId32"/>
    <p:sldId id="414" r:id="rId33"/>
    <p:sldId id="313" r:id="rId34"/>
    <p:sldId id="314" r:id="rId35"/>
    <p:sldId id="315"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94" autoAdjust="0"/>
    <p:restoredTop sz="94660"/>
  </p:normalViewPr>
  <p:slideViewPr>
    <p:cSldViewPr snapToGrid="0">
      <p:cViewPr>
        <p:scale>
          <a:sx n="120" d="100"/>
          <a:sy n="120" d="100"/>
        </p:scale>
        <p:origin x="-200" y="976"/>
      </p:cViewPr>
      <p:guideLst>
        <p:guide orient="horz" pos="2160"/>
        <p:guide pos="3840"/>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viewProps" Target="viewProps.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68B202E-0D2D-4423-A4F2-34C090ABDBFB}" type="datetimeFigureOut">
              <a:rPr lang="en-US" smtClean="0"/>
              <a:t>4/23/2023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551E367-AE77-457B-BE1B-03E67BBBE98F}" type="slidenum">
              <a:rPr lang="en-US" smtClean="0"/>
              <a:t>‹#›</a:t>
            </a:fld>
            <a:endParaRPr lang="en-US"/>
          </a:p>
        </p:txBody>
      </p:sp>
    </p:spTree>
    <p:extLst>
      <p:ext uri="{BB962C8B-B14F-4D97-AF65-F5344CB8AC3E}">
        <p14:creationId xmlns:p14="http://schemas.microsoft.com/office/powerpoint/2010/main" val="20205343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BC2861-336E-43D8-A467-ABE779BBF5C1}" type="slidenum">
              <a:rPr lang="en-US" smtClean="0"/>
              <a:pPr/>
              <a:t>‹#›</a:t>
            </a:fld>
            <a:endParaRPr lang="en-US"/>
          </a:p>
        </p:txBody>
      </p:sp>
    </p:spTree>
    <p:extLst>
      <p:ext uri="{BB962C8B-B14F-4D97-AF65-F5344CB8AC3E}">
        <p14:creationId xmlns:p14="http://schemas.microsoft.com/office/powerpoint/2010/main" val="38301347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E214B1C-8979-447F-804F-729F00EB3D65}" type="datetimeFigureOut">
              <a:rPr lang="en-US" smtClean="0"/>
              <a:pPr/>
              <a:t>4/23/2023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BC2861-336E-43D8-A467-ABE779BBF5C1}" type="slidenum">
              <a:rPr lang="en-US" smtClean="0"/>
              <a:pPr/>
              <a:t>‹#›</a:t>
            </a:fld>
            <a:endParaRPr lang="en-US"/>
          </a:p>
        </p:txBody>
      </p:sp>
    </p:spTree>
    <p:extLst>
      <p:ext uri="{BB962C8B-B14F-4D97-AF65-F5344CB8AC3E}">
        <p14:creationId xmlns:p14="http://schemas.microsoft.com/office/powerpoint/2010/main" val="26994679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E214B1C-8979-447F-804F-729F00EB3D65}" type="datetimeFigureOut">
              <a:rPr lang="en-US" smtClean="0"/>
              <a:pPr/>
              <a:t>4/23/2023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BC2861-336E-43D8-A467-ABE779BBF5C1}" type="slidenum">
              <a:rPr lang="en-US" smtClean="0"/>
              <a:pPr/>
              <a:t>‹#›</a:t>
            </a:fld>
            <a:endParaRPr lang="en-US"/>
          </a:p>
        </p:txBody>
      </p:sp>
    </p:spTree>
    <p:extLst>
      <p:ext uri="{BB962C8B-B14F-4D97-AF65-F5344CB8AC3E}">
        <p14:creationId xmlns:p14="http://schemas.microsoft.com/office/powerpoint/2010/main" val="29765625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E214B1C-8979-447F-804F-729F00EB3D65}" type="datetimeFigureOut">
              <a:rPr lang="en-US" smtClean="0"/>
              <a:pPr/>
              <a:t>4/23/2023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BC2861-336E-43D8-A467-ABE779BBF5C1}" type="slidenum">
              <a:rPr lang="en-US" smtClean="0"/>
              <a:pPr/>
              <a:t>‹#›</a:t>
            </a:fld>
            <a:endParaRPr lang="en-US"/>
          </a:p>
        </p:txBody>
      </p:sp>
    </p:spTree>
    <p:extLst>
      <p:ext uri="{BB962C8B-B14F-4D97-AF65-F5344CB8AC3E}">
        <p14:creationId xmlns:p14="http://schemas.microsoft.com/office/powerpoint/2010/main" val="32212500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E214B1C-8979-447F-804F-729F00EB3D65}" type="datetimeFigureOut">
              <a:rPr lang="en-US" smtClean="0"/>
              <a:pPr/>
              <a:t>4/23/2023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BC2861-336E-43D8-A467-ABE779BBF5C1}" type="slidenum">
              <a:rPr lang="en-US" smtClean="0"/>
              <a:pPr/>
              <a:t>‹#›</a:t>
            </a:fld>
            <a:endParaRPr lang="en-US"/>
          </a:p>
        </p:txBody>
      </p:sp>
    </p:spTree>
    <p:extLst>
      <p:ext uri="{BB962C8B-B14F-4D97-AF65-F5344CB8AC3E}">
        <p14:creationId xmlns:p14="http://schemas.microsoft.com/office/powerpoint/2010/main" val="11974621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E214B1C-8979-447F-804F-729F00EB3D65}" type="datetimeFigureOut">
              <a:rPr lang="en-US" smtClean="0"/>
              <a:pPr/>
              <a:t>4/23/2023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BC2861-336E-43D8-A467-ABE779BBF5C1}" type="slidenum">
              <a:rPr lang="en-US" smtClean="0"/>
              <a:pPr/>
              <a:t>‹#›</a:t>
            </a:fld>
            <a:endParaRPr lang="en-US"/>
          </a:p>
        </p:txBody>
      </p:sp>
    </p:spTree>
    <p:extLst>
      <p:ext uri="{BB962C8B-B14F-4D97-AF65-F5344CB8AC3E}">
        <p14:creationId xmlns:p14="http://schemas.microsoft.com/office/powerpoint/2010/main" val="40389993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E214B1C-8979-447F-804F-729F00EB3D65}" type="datetimeFigureOut">
              <a:rPr lang="en-US" smtClean="0"/>
              <a:pPr/>
              <a:t>4/23/2023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CBC2861-336E-43D8-A467-ABE779BBF5C1}" type="slidenum">
              <a:rPr lang="en-US" smtClean="0"/>
              <a:pPr/>
              <a:t>‹#›</a:t>
            </a:fld>
            <a:endParaRPr lang="en-US"/>
          </a:p>
        </p:txBody>
      </p:sp>
    </p:spTree>
    <p:extLst>
      <p:ext uri="{BB962C8B-B14F-4D97-AF65-F5344CB8AC3E}">
        <p14:creationId xmlns:p14="http://schemas.microsoft.com/office/powerpoint/2010/main" val="18897934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E214B1C-8979-447F-804F-729F00EB3D65}" type="datetimeFigureOut">
              <a:rPr lang="en-US" smtClean="0"/>
              <a:pPr/>
              <a:t>4/23/2023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CBC2861-336E-43D8-A467-ABE779BBF5C1}" type="slidenum">
              <a:rPr lang="en-US" smtClean="0"/>
              <a:pPr/>
              <a:t>‹#›</a:t>
            </a:fld>
            <a:endParaRPr lang="en-US"/>
          </a:p>
        </p:txBody>
      </p:sp>
    </p:spTree>
    <p:extLst>
      <p:ext uri="{BB962C8B-B14F-4D97-AF65-F5344CB8AC3E}">
        <p14:creationId xmlns:p14="http://schemas.microsoft.com/office/powerpoint/2010/main" val="1311577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E214B1C-8979-447F-804F-729F00EB3D65}" type="datetimeFigureOut">
              <a:rPr lang="en-US" smtClean="0"/>
              <a:pPr/>
              <a:t>4/23/2023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CBC2861-336E-43D8-A467-ABE779BBF5C1}" type="slidenum">
              <a:rPr lang="en-US" smtClean="0"/>
              <a:pPr/>
              <a:t>‹#›</a:t>
            </a:fld>
            <a:endParaRPr lang="en-US"/>
          </a:p>
        </p:txBody>
      </p:sp>
    </p:spTree>
    <p:extLst>
      <p:ext uri="{BB962C8B-B14F-4D97-AF65-F5344CB8AC3E}">
        <p14:creationId xmlns:p14="http://schemas.microsoft.com/office/powerpoint/2010/main" val="2402795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E214B1C-8979-447F-804F-729F00EB3D65}" type="datetimeFigureOut">
              <a:rPr lang="en-US" smtClean="0"/>
              <a:pPr/>
              <a:t>4/23/2023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BC2861-336E-43D8-A467-ABE779BBF5C1}" type="slidenum">
              <a:rPr lang="en-US" smtClean="0"/>
              <a:pPr/>
              <a:t>‹#›</a:t>
            </a:fld>
            <a:endParaRPr lang="en-US"/>
          </a:p>
        </p:txBody>
      </p:sp>
    </p:spTree>
    <p:extLst>
      <p:ext uri="{BB962C8B-B14F-4D97-AF65-F5344CB8AC3E}">
        <p14:creationId xmlns:p14="http://schemas.microsoft.com/office/powerpoint/2010/main" val="35308957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E214B1C-8979-447F-804F-729F00EB3D65}" type="datetimeFigureOut">
              <a:rPr lang="en-US" smtClean="0"/>
              <a:pPr/>
              <a:t>4/23/2023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BC2861-336E-43D8-A467-ABE779BBF5C1}" type="slidenum">
              <a:rPr lang="en-US" smtClean="0"/>
              <a:pPr/>
              <a:t>‹#›</a:t>
            </a:fld>
            <a:endParaRPr lang="en-US"/>
          </a:p>
        </p:txBody>
      </p:sp>
    </p:spTree>
    <p:extLst>
      <p:ext uri="{BB962C8B-B14F-4D97-AF65-F5344CB8AC3E}">
        <p14:creationId xmlns:p14="http://schemas.microsoft.com/office/powerpoint/2010/main" val="4881880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E214B1C-8979-447F-804F-729F00EB3D65}" type="datetimeFigureOut">
              <a:rPr lang="en-US" smtClean="0"/>
              <a:pPr/>
              <a:t>4/23/2023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CBC2861-336E-43D8-A467-ABE779BBF5C1}" type="slidenum">
              <a:rPr lang="en-US" smtClean="0"/>
              <a:pPr/>
              <a:t>‹#›</a:t>
            </a:fld>
            <a:endParaRPr lang="en-US"/>
          </a:p>
        </p:txBody>
      </p:sp>
    </p:spTree>
    <p:extLst>
      <p:ext uri="{BB962C8B-B14F-4D97-AF65-F5344CB8AC3E}">
        <p14:creationId xmlns:p14="http://schemas.microsoft.com/office/powerpoint/2010/main" val="139786090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9.gi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34.png"/><Relationship Id="rId11" Type="http://schemas.openxmlformats.org/officeDocument/2006/relationships/image" Target="../media/image39.png"/><Relationship Id="rId5" Type="http://schemas.openxmlformats.org/officeDocument/2006/relationships/image" Target="../media/image33.png"/><Relationship Id="rId10" Type="http://schemas.openxmlformats.org/officeDocument/2006/relationships/image" Target="../media/image38.png"/><Relationship Id="rId4" Type="http://schemas.openxmlformats.org/officeDocument/2006/relationships/image" Target="../media/image32.png"/><Relationship Id="rId9" Type="http://schemas.openxmlformats.org/officeDocument/2006/relationships/image" Target="../media/image37.png"/></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2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51.png"/></Relationships>
</file>

<file path=ppt/slides/_rels/slide2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5" name="TextBox 4"/>
          <p:cNvSpPr txBox="1"/>
          <p:nvPr/>
        </p:nvSpPr>
        <p:spPr>
          <a:xfrm>
            <a:off x="3761509" y="2666706"/>
            <a:ext cx="8430491" cy="1692771"/>
          </a:xfrm>
          <a:prstGeom prst="rect">
            <a:avLst/>
          </a:prstGeom>
          <a:noFill/>
        </p:spPr>
        <p:txBody>
          <a:bodyPr wrap="square" rtlCol="0">
            <a:spAutoFit/>
          </a:bodyPr>
          <a:lstStyle/>
          <a:p>
            <a:pPr algn="ctr"/>
            <a:r>
              <a:rPr lang="en-US" sz="2800" b="1" dirty="0">
                <a:solidFill>
                  <a:srgbClr val="002060"/>
                </a:solidFill>
              </a:rPr>
              <a:t>Course Name: Hardware Security</a:t>
            </a:r>
          </a:p>
          <a:p>
            <a:pPr algn="ctr"/>
            <a:r>
              <a:rPr lang="en-US" sz="2400" b="1" dirty="0">
                <a:solidFill>
                  <a:srgbClr val="002060"/>
                </a:solidFill>
              </a:rPr>
              <a:t>Faculty Name: Prof </a:t>
            </a:r>
            <a:r>
              <a:rPr lang="en-US" sz="2400" b="1" dirty="0" err="1">
                <a:solidFill>
                  <a:srgbClr val="002060"/>
                </a:solidFill>
              </a:rPr>
              <a:t>Debdeep</a:t>
            </a:r>
            <a:r>
              <a:rPr lang="en-US" sz="2400" b="1" dirty="0">
                <a:solidFill>
                  <a:srgbClr val="002060"/>
                </a:solidFill>
              </a:rPr>
              <a:t> </a:t>
            </a:r>
            <a:r>
              <a:rPr lang="en-US" sz="2400" b="1" dirty="0" err="1">
                <a:solidFill>
                  <a:srgbClr val="002060"/>
                </a:solidFill>
              </a:rPr>
              <a:t>Mukhopadhyay</a:t>
            </a:r>
            <a:endParaRPr lang="en-US" sz="2400" b="1" dirty="0">
              <a:solidFill>
                <a:srgbClr val="002060"/>
              </a:solidFill>
            </a:endParaRPr>
          </a:p>
          <a:p>
            <a:pPr algn="ctr"/>
            <a:r>
              <a:rPr lang="en-US" b="1" dirty="0">
                <a:solidFill>
                  <a:srgbClr val="002060"/>
                </a:solidFill>
              </a:rPr>
              <a:t>Department </a:t>
            </a:r>
            <a:r>
              <a:rPr lang="en-US" sz="2400" b="1" dirty="0">
                <a:solidFill>
                  <a:srgbClr val="002060"/>
                </a:solidFill>
              </a:rPr>
              <a:t>: Computer Science and Engineering</a:t>
            </a:r>
          </a:p>
          <a:p>
            <a:pPr algn="ctr"/>
            <a:r>
              <a:rPr lang="en-US" sz="2400" b="1" dirty="0"/>
              <a:t> </a:t>
            </a:r>
          </a:p>
        </p:txBody>
      </p:sp>
      <p:sp>
        <p:nvSpPr>
          <p:cNvPr id="7" name="TextBox 6"/>
          <p:cNvSpPr txBox="1"/>
          <p:nvPr/>
        </p:nvSpPr>
        <p:spPr>
          <a:xfrm>
            <a:off x="4535968" y="4158309"/>
            <a:ext cx="7734172" cy="892552"/>
          </a:xfrm>
          <a:prstGeom prst="rect">
            <a:avLst/>
          </a:prstGeom>
          <a:noFill/>
        </p:spPr>
        <p:txBody>
          <a:bodyPr wrap="square" rtlCol="0">
            <a:spAutoFit/>
          </a:bodyPr>
          <a:lstStyle/>
          <a:p>
            <a:pPr algn="ctr"/>
            <a:r>
              <a:rPr lang="en-US" sz="3200" b="1" dirty="0">
                <a:solidFill>
                  <a:srgbClr val="C00000"/>
                </a:solidFill>
              </a:rPr>
              <a:t>Topic</a:t>
            </a:r>
          </a:p>
          <a:p>
            <a:pPr algn="ctr"/>
            <a:r>
              <a:rPr lang="en-US" sz="2000" b="1" dirty="0">
                <a:solidFill>
                  <a:srgbClr val="C00000"/>
                </a:solidFill>
              </a:rPr>
              <a:t>Lecture 27:  Power Analysis-III</a:t>
            </a:r>
          </a:p>
        </p:txBody>
      </p:sp>
    </p:spTree>
    <p:extLst>
      <p:ext uri="{BB962C8B-B14F-4D97-AF65-F5344CB8AC3E}">
        <p14:creationId xmlns:p14="http://schemas.microsoft.com/office/powerpoint/2010/main" val="11313917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Quality of Measurement and Noise</a:t>
            </a:r>
          </a:p>
        </p:txBody>
      </p:sp>
      <p:sp>
        <p:nvSpPr>
          <p:cNvPr id="3" name="Content Placeholder 2"/>
          <p:cNvSpPr>
            <a:spLocks noGrp="1"/>
          </p:cNvSpPr>
          <p:nvPr>
            <p:ph idx="1"/>
          </p:nvPr>
        </p:nvSpPr>
        <p:spPr>
          <a:xfrm>
            <a:off x="563880" y="1304417"/>
            <a:ext cx="10515600" cy="4351338"/>
          </a:xfrm>
        </p:spPr>
        <p:txBody>
          <a:bodyPr>
            <a:normAutofit/>
          </a:bodyPr>
          <a:lstStyle/>
          <a:p>
            <a:r>
              <a:rPr lang="en-US" sz="2400" dirty="0"/>
              <a:t>High quality of power traces captured is central to the accuracy of DPA. </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88792" y="1862526"/>
            <a:ext cx="5614416" cy="2928093"/>
          </a:xfrm>
          <a:prstGeom prst="rect">
            <a:avLst/>
          </a:prstGeom>
        </p:spPr>
      </p:pic>
      <p:sp>
        <p:nvSpPr>
          <p:cNvPr id="5" name="TextBox 4"/>
          <p:cNvSpPr txBox="1"/>
          <p:nvPr/>
        </p:nvSpPr>
        <p:spPr>
          <a:xfrm>
            <a:off x="289560" y="1772173"/>
            <a:ext cx="2307336" cy="1477328"/>
          </a:xfrm>
          <a:prstGeom prst="rect">
            <a:avLst/>
          </a:prstGeom>
          <a:solidFill>
            <a:schemeClr val="accent4">
              <a:lumMod val="20000"/>
              <a:lumOff val="80000"/>
            </a:schemeClr>
          </a:solidFill>
          <a:ln>
            <a:solidFill>
              <a:schemeClr val="accent1"/>
            </a:solidFill>
          </a:ln>
        </p:spPr>
        <p:txBody>
          <a:bodyPr wrap="square" rtlCol="0">
            <a:spAutoFit/>
          </a:bodyPr>
          <a:lstStyle/>
          <a:p>
            <a:r>
              <a:rPr lang="en-US" dirty="0"/>
              <a:t>AES-128 Encryption with same plaintext and key, but resulting in different power traces.</a:t>
            </a:r>
          </a:p>
        </p:txBody>
      </p:sp>
      <p:sp>
        <p:nvSpPr>
          <p:cNvPr id="6" name="TextBox 5"/>
          <p:cNvSpPr txBox="1"/>
          <p:nvPr/>
        </p:nvSpPr>
        <p:spPr>
          <a:xfrm>
            <a:off x="280416" y="3256801"/>
            <a:ext cx="2624328" cy="2585323"/>
          </a:xfrm>
          <a:prstGeom prst="rect">
            <a:avLst/>
          </a:prstGeom>
          <a:solidFill>
            <a:schemeClr val="accent1">
              <a:lumMod val="40000"/>
              <a:lumOff val="60000"/>
            </a:schemeClr>
          </a:solidFill>
          <a:ln>
            <a:solidFill>
              <a:schemeClr val="accent1"/>
            </a:solidFill>
          </a:ln>
        </p:spPr>
        <p:txBody>
          <a:bodyPr wrap="square" rtlCol="0">
            <a:spAutoFit/>
          </a:bodyPr>
          <a:lstStyle/>
          <a:p>
            <a:r>
              <a:rPr lang="en-US" dirty="0"/>
              <a:t>These fluctuations are due to </a:t>
            </a:r>
            <a:r>
              <a:rPr lang="en-US" u="sng" dirty="0">
                <a:solidFill>
                  <a:srgbClr val="C00000"/>
                </a:solidFill>
              </a:rPr>
              <a:t>electrical noise</a:t>
            </a:r>
            <a:r>
              <a:rPr lang="en-US" dirty="0"/>
              <a:t>, caused by noise due to power supply, clock generator, conduction and radiation emissions from the components connected to the device under attack.</a:t>
            </a:r>
          </a:p>
        </p:txBody>
      </p:sp>
    </p:spTree>
    <p:extLst>
      <p:ext uri="{BB962C8B-B14F-4D97-AF65-F5344CB8AC3E}">
        <p14:creationId xmlns:p14="http://schemas.microsoft.com/office/powerpoint/2010/main" val="4452061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1624" y="191389"/>
            <a:ext cx="10515600" cy="1325563"/>
          </a:xfrm>
        </p:spPr>
        <p:txBody>
          <a:bodyPr/>
          <a:lstStyle/>
          <a:p>
            <a:r>
              <a:rPr lang="en-US" dirty="0"/>
              <a:t>Algorithmic Noise</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01624" y="1349502"/>
            <a:ext cx="2900892" cy="4351338"/>
          </a:xfrm>
        </p:spPr>
      </p:pic>
      <p:sp>
        <p:nvSpPr>
          <p:cNvPr id="5" name="Oval 4"/>
          <p:cNvSpPr/>
          <p:nvPr/>
        </p:nvSpPr>
        <p:spPr>
          <a:xfrm>
            <a:off x="1691640" y="2291017"/>
            <a:ext cx="484632" cy="384048"/>
          </a:xfrm>
          <a:prstGeom prst="ellipse">
            <a:avLst/>
          </a:prstGeom>
          <a:solidFill>
            <a:srgbClr val="C00000">
              <a:alpha val="3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5"/>
          <p:cNvSpPr/>
          <p:nvPr/>
        </p:nvSpPr>
        <p:spPr>
          <a:xfrm>
            <a:off x="895835" y="1408176"/>
            <a:ext cx="1993669" cy="1170432"/>
          </a:xfrm>
          <a:custGeom>
            <a:avLst/>
            <a:gdLst>
              <a:gd name="connsiteX0" fmla="*/ 36853 w 1993669"/>
              <a:gd name="connsiteY0" fmla="*/ 749808 h 1170432"/>
              <a:gd name="connsiteX1" fmla="*/ 36853 w 1993669"/>
              <a:gd name="connsiteY1" fmla="*/ 749808 h 1170432"/>
              <a:gd name="connsiteX2" fmla="*/ 64285 w 1993669"/>
              <a:gd name="connsiteY2" fmla="*/ 822960 h 1170432"/>
              <a:gd name="connsiteX3" fmla="*/ 91717 w 1993669"/>
              <a:gd name="connsiteY3" fmla="*/ 850392 h 1170432"/>
              <a:gd name="connsiteX4" fmla="*/ 128293 w 1993669"/>
              <a:gd name="connsiteY4" fmla="*/ 905256 h 1170432"/>
              <a:gd name="connsiteX5" fmla="*/ 146581 w 1993669"/>
              <a:gd name="connsiteY5" fmla="*/ 932688 h 1170432"/>
              <a:gd name="connsiteX6" fmla="*/ 201445 w 1993669"/>
              <a:gd name="connsiteY6" fmla="*/ 969264 h 1170432"/>
              <a:gd name="connsiteX7" fmla="*/ 228877 w 1993669"/>
              <a:gd name="connsiteY7" fmla="*/ 996696 h 1170432"/>
              <a:gd name="connsiteX8" fmla="*/ 283741 w 1993669"/>
              <a:gd name="connsiteY8" fmla="*/ 1033272 h 1170432"/>
              <a:gd name="connsiteX9" fmla="*/ 338605 w 1993669"/>
              <a:gd name="connsiteY9" fmla="*/ 1069848 h 1170432"/>
              <a:gd name="connsiteX10" fmla="*/ 366037 w 1993669"/>
              <a:gd name="connsiteY10" fmla="*/ 1088136 h 1170432"/>
              <a:gd name="connsiteX11" fmla="*/ 475765 w 1993669"/>
              <a:gd name="connsiteY11" fmla="*/ 1124712 h 1170432"/>
              <a:gd name="connsiteX12" fmla="*/ 503197 w 1993669"/>
              <a:gd name="connsiteY12" fmla="*/ 1133856 h 1170432"/>
              <a:gd name="connsiteX13" fmla="*/ 530629 w 1993669"/>
              <a:gd name="connsiteY13" fmla="*/ 1143000 h 1170432"/>
              <a:gd name="connsiteX14" fmla="*/ 750085 w 1993669"/>
              <a:gd name="connsiteY14" fmla="*/ 1133856 h 1170432"/>
              <a:gd name="connsiteX15" fmla="*/ 786661 w 1993669"/>
              <a:gd name="connsiteY15" fmla="*/ 1078992 h 1170432"/>
              <a:gd name="connsiteX16" fmla="*/ 804949 w 1993669"/>
              <a:gd name="connsiteY16" fmla="*/ 1051560 h 1170432"/>
              <a:gd name="connsiteX17" fmla="*/ 814093 w 1993669"/>
              <a:gd name="connsiteY17" fmla="*/ 1024128 h 1170432"/>
              <a:gd name="connsiteX18" fmla="*/ 841525 w 1993669"/>
              <a:gd name="connsiteY18" fmla="*/ 1005840 h 1170432"/>
              <a:gd name="connsiteX19" fmla="*/ 932965 w 1993669"/>
              <a:gd name="connsiteY19" fmla="*/ 914400 h 1170432"/>
              <a:gd name="connsiteX20" fmla="*/ 960397 w 1993669"/>
              <a:gd name="connsiteY20" fmla="*/ 896112 h 1170432"/>
              <a:gd name="connsiteX21" fmla="*/ 1015261 w 1993669"/>
              <a:gd name="connsiteY21" fmla="*/ 877824 h 1170432"/>
              <a:gd name="connsiteX22" fmla="*/ 1042693 w 1993669"/>
              <a:gd name="connsiteY22" fmla="*/ 868680 h 1170432"/>
              <a:gd name="connsiteX23" fmla="*/ 1115845 w 1993669"/>
              <a:gd name="connsiteY23" fmla="*/ 896112 h 1170432"/>
              <a:gd name="connsiteX24" fmla="*/ 1124989 w 1993669"/>
              <a:gd name="connsiteY24" fmla="*/ 923544 h 1170432"/>
              <a:gd name="connsiteX25" fmla="*/ 1179853 w 1993669"/>
              <a:gd name="connsiteY25" fmla="*/ 960120 h 1170432"/>
              <a:gd name="connsiteX26" fmla="*/ 1207285 w 1993669"/>
              <a:gd name="connsiteY26" fmla="*/ 978408 h 1170432"/>
              <a:gd name="connsiteX27" fmla="*/ 1234717 w 1993669"/>
              <a:gd name="connsiteY27" fmla="*/ 996696 h 1170432"/>
              <a:gd name="connsiteX28" fmla="*/ 1280437 w 1993669"/>
              <a:gd name="connsiteY28" fmla="*/ 1042416 h 1170432"/>
              <a:gd name="connsiteX29" fmla="*/ 1298725 w 1993669"/>
              <a:gd name="connsiteY29" fmla="*/ 1069848 h 1170432"/>
              <a:gd name="connsiteX30" fmla="*/ 1408453 w 1993669"/>
              <a:gd name="connsiteY30" fmla="*/ 1124712 h 1170432"/>
              <a:gd name="connsiteX31" fmla="*/ 1435885 w 1993669"/>
              <a:gd name="connsiteY31" fmla="*/ 1133856 h 1170432"/>
              <a:gd name="connsiteX32" fmla="*/ 1463317 w 1993669"/>
              <a:gd name="connsiteY32" fmla="*/ 1143000 h 1170432"/>
              <a:gd name="connsiteX33" fmla="*/ 1509037 w 1993669"/>
              <a:gd name="connsiteY33" fmla="*/ 1152144 h 1170432"/>
              <a:gd name="connsiteX34" fmla="*/ 1536469 w 1993669"/>
              <a:gd name="connsiteY34" fmla="*/ 1161288 h 1170432"/>
              <a:gd name="connsiteX35" fmla="*/ 1627909 w 1993669"/>
              <a:gd name="connsiteY35" fmla="*/ 1170432 h 1170432"/>
              <a:gd name="connsiteX36" fmla="*/ 1719349 w 1993669"/>
              <a:gd name="connsiteY36" fmla="*/ 1143000 h 1170432"/>
              <a:gd name="connsiteX37" fmla="*/ 1746781 w 1993669"/>
              <a:gd name="connsiteY37" fmla="*/ 1124712 h 1170432"/>
              <a:gd name="connsiteX38" fmla="*/ 1792501 w 1993669"/>
              <a:gd name="connsiteY38" fmla="*/ 1078992 h 1170432"/>
              <a:gd name="connsiteX39" fmla="*/ 1810789 w 1993669"/>
              <a:gd name="connsiteY39" fmla="*/ 1051560 h 1170432"/>
              <a:gd name="connsiteX40" fmla="*/ 1865653 w 1993669"/>
              <a:gd name="connsiteY40" fmla="*/ 1014984 h 1170432"/>
              <a:gd name="connsiteX41" fmla="*/ 1947949 w 1993669"/>
              <a:gd name="connsiteY41" fmla="*/ 941832 h 1170432"/>
              <a:gd name="connsiteX42" fmla="*/ 1975381 w 1993669"/>
              <a:gd name="connsiteY42" fmla="*/ 859536 h 1170432"/>
              <a:gd name="connsiteX43" fmla="*/ 1984525 w 1993669"/>
              <a:gd name="connsiteY43" fmla="*/ 832104 h 1170432"/>
              <a:gd name="connsiteX44" fmla="*/ 1993669 w 1993669"/>
              <a:gd name="connsiteY44" fmla="*/ 777240 h 1170432"/>
              <a:gd name="connsiteX45" fmla="*/ 1984525 w 1993669"/>
              <a:gd name="connsiteY45" fmla="*/ 548640 h 1170432"/>
              <a:gd name="connsiteX46" fmla="*/ 1966237 w 1993669"/>
              <a:gd name="connsiteY46" fmla="*/ 493776 h 1170432"/>
              <a:gd name="connsiteX47" fmla="*/ 1911373 w 1993669"/>
              <a:gd name="connsiteY47" fmla="*/ 411480 h 1170432"/>
              <a:gd name="connsiteX48" fmla="*/ 1893085 w 1993669"/>
              <a:gd name="connsiteY48" fmla="*/ 384048 h 1170432"/>
              <a:gd name="connsiteX49" fmla="*/ 1838221 w 1993669"/>
              <a:gd name="connsiteY49" fmla="*/ 329184 h 1170432"/>
              <a:gd name="connsiteX50" fmla="*/ 1819933 w 1993669"/>
              <a:gd name="connsiteY50" fmla="*/ 301752 h 1170432"/>
              <a:gd name="connsiteX51" fmla="*/ 1792501 w 1993669"/>
              <a:gd name="connsiteY51" fmla="*/ 283464 h 1170432"/>
              <a:gd name="connsiteX52" fmla="*/ 1765069 w 1993669"/>
              <a:gd name="connsiteY52" fmla="*/ 256032 h 1170432"/>
              <a:gd name="connsiteX53" fmla="*/ 1710205 w 1993669"/>
              <a:gd name="connsiteY53" fmla="*/ 219456 h 1170432"/>
              <a:gd name="connsiteX54" fmla="*/ 1627909 w 1993669"/>
              <a:gd name="connsiteY54" fmla="*/ 155448 h 1170432"/>
              <a:gd name="connsiteX55" fmla="*/ 1600477 w 1993669"/>
              <a:gd name="connsiteY55" fmla="*/ 137160 h 1170432"/>
              <a:gd name="connsiteX56" fmla="*/ 1573045 w 1993669"/>
              <a:gd name="connsiteY56" fmla="*/ 128016 h 1170432"/>
              <a:gd name="connsiteX57" fmla="*/ 1518181 w 1993669"/>
              <a:gd name="connsiteY57" fmla="*/ 91440 h 1170432"/>
              <a:gd name="connsiteX58" fmla="*/ 1381021 w 1993669"/>
              <a:gd name="connsiteY58" fmla="*/ 45720 h 1170432"/>
              <a:gd name="connsiteX59" fmla="*/ 1326157 w 1993669"/>
              <a:gd name="connsiteY59" fmla="*/ 27432 h 1170432"/>
              <a:gd name="connsiteX60" fmla="*/ 1298725 w 1993669"/>
              <a:gd name="connsiteY60" fmla="*/ 18288 h 1170432"/>
              <a:gd name="connsiteX61" fmla="*/ 1170709 w 1993669"/>
              <a:gd name="connsiteY61" fmla="*/ 0 h 1170432"/>
              <a:gd name="connsiteX62" fmla="*/ 850669 w 1993669"/>
              <a:gd name="connsiteY62" fmla="*/ 9144 h 1170432"/>
              <a:gd name="connsiteX63" fmla="*/ 795805 w 1993669"/>
              <a:gd name="connsiteY63" fmla="*/ 18288 h 1170432"/>
              <a:gd name="connsiteX64" fmla="*/ 676933 w 1993669"/>
              <a:gd name="connsiteY64" fmla="*/ 45720 h 1170432"/>
              <a:gd name="connsiteX65" fmla="*/ 585493 w 1993669"/>
              <a:gd name="connsiteY65" fmla="*/ 73152 h 1170432"/>
              <a:gd name="connsiteX66" fmla="*/ 558061 w 1993669"/>
              <a:gd name="connsiteY66" fmla="*/ 82296 h 1170432"/>
              <a:gd name="connsiteX67" fmla="*/ 530629 w 1993669"/>
              <a:gd name="connsiteY67" fmla="*/ 91440 h 1170432"/>
              <a:gd name="connsiteX68" fmla="*/ 475765 w 1993669"/>
              <a:gd name="connsiteY68" fmla="*/ 128016 h 1170432"/>
              <a:gd name="connsiteX69" fmla="*/ 448333 w 1993669"/>
              <a:gd name="connsiteY69" fmla="*/ 137160 h 1170432"/>
              <a:gd name="connsiteX70" fmla="*/ 393469 w 1993669"/>
              <a:gd name="connsiteY70" fmla="*/ 173736 h 1170432"/>
              <a:gd name="connsiteX71" fmla="*/ 366037 w 1993669"/>
              <a:gd name="connsiteY71" fmla="*/ 182880 h 1170432"/>
              <a:gd name="connsiteX72" fmla="*/ 311173 w 1993669"/>
              <a:gd name="connsiteY72" fmla="*/ 219456 h 1170432"/>
              <a:gd name="connsiteX73" fmla="*/ 283741 w 1993669"/>
              <a:gd name="connsiteY73" fmla="*/ 237744 h 1170432"/>
              <a:gd name="connsiteX74" fmla="*/ 201445 w 1993669"/>
              <a:gd name="connsiteY74" fmla="*/ 283464 h 1170432"/>
              <a:gd name="connsiteX75" fmla="*/ 174013 w 1993669"/>
              <a:gd name="connsiteY75" fmla="*/ 301752 h 1170432"/>
              <a:gd name="connsiteX76" fmla="*/ 155725 w 1993669"/>
              <a:gd name="connsiteY76" fmla="*/ 329184 h 1170432"/>
              <a:gd name="connsiteX77" fmla="*/ 73429 w 1993669"/>
              <a:gd name="connsiteY77" fmla="*/ 402336 h 1170432"/>
              <a:gd name="connsiteX78" fmla="*/ 36853 w 1993669"/>
              <a:gd name="connsiteY78" fmla="*/ 457200 h 1170432"/>
              <a:gd name="connsiteX79" fmla="*/ 18565 w 1993669"/>
              <a:gd name="connsiteY79" fmla="*/ 484632 h 1170432"/>
              <a:gd name="connsiteX80" fmla="*/ 277 w 1993669"/>
              <a:gd name="connsiteY80" fmla="*/ 594360 h 1170432"/>
              <a:gd name="connsiteX81" fmla="*/ 9421 w 1993669"/>
              <a:gd name="connsiteY81" fmla="*/ 731520 h 1170432"/>
              <a:gd name="connsiteX82" fmla="*/ 18565 w 1993669"/>
              <a:gd name="connsiteY82" fmla="*/ 758952 h 1170432"/>
              <a:gd name="connsiteX83" fmla="*/ 36853 w 1993669"/>
              <a:gd name="connsiteY83" fmla="*/ 749808 h 1170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1993669" h="1170432">
                <a:moveTo>
                  <a:pt x="36853" y="749808"/>
                </a:moveTo>
                <a:lnTo>
                  <a:pt x="36853" y="749808"/>
                </a:lnTo>
                <a:cubicBezTo>
                  <a:pt x="45997" y="774192"/>
                  <a:pt x="51815" y="800098"/>
                  <a:pt x="64285" y="822960"/>
                </a:cubicBezTo>
                <a:cubicBezTo>
                  <a:pt x="70477" y="834313"/>
                  <a:pt x="83778" y="840184"/>
                  <a:pt x="91717" y="850392"/>
                </a:cubicBezTo>
                <a:cubicBezTo>
                  <a:pt x="105211" y="867742"/>
                  <a:pt x="116101" y="886968"/>
                  <a:pt x="128293" y="905256"/>
                </a:cubicBezTo>
                <a:cubicBezTo>
                  <a:pt x="134389" y="914400"/>
                  <a:pt x="137437" y="926592"/>
                  <a:pt x="146581" y="932688"/>
                </a:cubicBezTo>
                <a:cubicBezTo>
                  <a:pt x="164869" y="944880"/>
                  <a:pt x="185903" y="953722"/>
                  <a:pt x="201445" y="969264"/>
                </a:cubicBezTo>
                <a:cubicBezTo>
                  <a:pt x="210589" y="978408"/>
                  <a:pt x="218669" y="988757"/>
                  <a:pt x="228877" y="996696"/>
                </a:cubicBezTo>
                <a:cubicBezTo>
                  <a:pt x="246227" y="1010190"/>
                  <a:pt x="265453" y="1021080"/>
                  <a:pt x="283741" y="1033272"/>
                </a:cubicBezTo>
                <a:lnTo>
                  <a:pt x="338605" y="1069848"/>
                </a:lnTo>
                <a:cubicBezTo>
                  <a:pt x="347749" y="1075944"/>
                  <a:pt x="355611" y="1084661"/>
                  <a:pt x="366037" y="1088136"/>
                </a:cubicBezTo>
                <a:lnTo>
                  <a:pt x="475765" y="1124712"/>
                </a:lnTo>
                <a:lnTo>
                  <a:pt x="503197" y="1133856"/>
                </a:lnTo>
                <a:lnTo>
                  <a:pt x="530629" y="1143000"/>
                </a:lnTo>
                <a:cubicBezTo>
                  <a:pt x="603781" y="1139952"/>
                  <a:pt x="679056" y="1151613"/>
                  <a:pt x="750085" y="1133856"/>
                </a:cubicBezTo>
                <a:cubicBezTo>
                  <a:pt x="771408" y="1128525"/>
                  <a:pt x="774469" y="1097280"/>
                  <a:pt x="786661" y="1078992"/>
                </a:cubicBezTo>
                <a:cubicBezTo>
                  <a:pt x="792757" y="1069848"/>
                  <a:pt x="801474" y="1061986"/>
                  <a:pt x="804949" y="1051560"/>
                </a:cubicBezTo>
                <a:cubicBezTo>
                  <a:pt x="807997" y="1042416"/>
                  <a:pt x="808072" y="1031654"/>
                  <a:pt x="814093" y="1024128"/>
                </a:cubicBezTo>
                <a:cubicBezTo>
                  <a:pt x="820958" y="1015546"/>
                  <a:pt x="832381" y="1011936"/>
                  <a:pt x="841525" y="1005840"/>
                </a:cubicBezTo>
                <a:cubicBezTo>
                  <a:pt x="890293" y="932688"/>
                  <a:pt x="859813" y="963168"/>
                  <a:pt x="932965" y="914400"/>
                </a:cubicBezTo>
                <a:cubicBezTo>
                  <a:pt x="942109" y="908304"/>
                  <a:pt x="949971" y="899587"/>
                  <a:pt x="960397" y="896112"/>
                </a:cubicBezTo>
                <a:lnTo>
                  <a:pt x="1015261" y="877824"/>
                </a:lnTo>
                <a:lnTo>
                  <a:pt x="1042693" y="868680"/>
                </a:lnTo>
                <a:cubicBezTo>
                  <a:pt x="1067477" y="873637"/>
                  <a:pt x="1097906" y="873688"/>
                  <a:pt x="1115845" y="896112"/>
                </a:cubicBezTo>
                <a:cubicBezTo>
                  <a:pt x="1121866" y="903638"/>
                  <a:pt x="1118173" y="916728"/>
                  <a:pt x="1124989" y="923544"/>
                </a:cubicBezTo>
                <a:cubicBezTo>
                  <a:pt x="1140531" y="939086"/>
                  <a:pt x="1161565" y="947928"/>
                  <a:pt x="1179853" y="960120"/>
                </a:cubicBezTo>
                <a:lnTo>
                  <a:pt x="1207285" y="978408"/>
                </a:lnTo>
                <a:lnTo>
                  <a:pt x="1234717" y="996696"/>
                </a:lnTo>
                <a:cubicBezTo>
                  <a:pt x="1283485" y="1069848"/>
                  <a:pt x="1219477" y="981456"/>
                  <a:pt x="1280437" y="1042416"/>
                </a:cubicBezTo>
                <a:cubicBezTo>
                  <a:pt x="1288208" y="1050187"/>
                  <a:pt x="1290454" y="1062611"/>
                  <a:pt x="1298725" y="1069848"/>
                </a:cubicBezTo>
                <a:cubicBezTo>
                  <a:pt x="1342358" y="1108027"/>
                  <a:pt x="1356655" y="1107446"/>
                  <a:pt x="1408453" y="1124712"/>
                </a:cubicBezTo>
                <a:lnTo>
                  <a:pt x="1435885" y="1133856"/>
                </a:lnTo>
                <a:cubicBezTo>
                  <a:pt x="1445029" y="1136904"/>
                  <a:pt x="1453866" y="1141110"/>
                  <a:pt x="1463317" y="1143000"/>
                </a:cubicBezTo>
                <a:cubicBezTo>
                  <a:pt x="1478557" y="1146048"/>
                  <a:pt x="1493959" y="1148375"/>
                  <a:pt x="1509037" y="1152144"/>
                </a:cubicBezTo>
                <a:cubicBezTo>
                  <a:pt x="1518388" y="1154482"/>
                  <a:pt x="1526942" y="1159822"/>
                  <a:pt x="1536469" y="1161288"/>
                </a:cubicBezTo>
                <a:cubicBezTo>
                  <a:pt x="1566745" y="1165946"/>
                  <a:pt x="1597429" y="1167384"/>
                  <a:pt x="1627909" y="1170432"/>
                </a:cubicBezTo>
                <a:cubicBezTo>
                  <a:pt x="1648355" y="1165320"/>
                  <a:pt x="1705992" y="1151905"/>
                  <a:pt x="1719349" y="1143000"/>
                </a:cubicBezTo>
                <a:lnTo>
                  <a:pt x="1746781" y="1124712"/>
                </a:lnTo>
                <a:cubicBezTo>
                  <a:pt x="1795549" y="1051560"/>
                  <a:pt x="1731541" y="1139952"/>
                  <a:pt x="1792501" y="1078992"/>
                </a:cubicBezTo>
                <a:cubicBezTo>
                  <a:pt x="1800272" y="1071221"/>
                  <a:pt x="1802518" y="1058797"/>
                  <a:pt x="1810789" y="1051560"/>
                </a:cubicBezTo>
                <a:cubicBezTo>
                  <a:pt x="1827330" y="1037086"/>
                  <a:pt x="1850111" y="1030526"/>
                  <a:pt x="1865653" y="1014984"/>
                </a:cubicBezTo>
                <a:cubicBezTo>
                  <a:pt x="1928288" y="952349"/>
                  <a:pt x="1898998" y="974466"/>
                  <a:pt x="1947949" y="941832"/>
                </a:cubicBezTo>
                <a:lnTo>
                  <a:pt x="1975381" y="859536"/>
                </a:lnTo>
                <a:cubicBezTo>
                  <a:pt x="1978429" y="850392"/>
                  <a:pt x="1982940" y="841611"/>
                  <a:pt x="1984525" y="832104"/>
                </a:cubicBezTo>
                <a:lnTo>
                  <a:pt x="1993669" y="777240"/>
                </a:lnTo>
                <a:cubicBezTo>
                  <a:pt x="1990621" y="701040"/>
                  <a:pt x="1991871" y="624546"/>
                  <a:pt x="1984525" y="548640"/>
                </a:cubicBezTo>
                <a:cubicBezTo>
                  <a:pt x="1982668" y="529452"/>
                  <a:pt x="1976930" y="509816"/>
                  <a:pt x="1966237" y="493776"/>
                </a:cubicBezTo>
                <a:lnTo>
                  <a:pt x="1911373" y="411480"/>
                </a:lnTo>
                <a:cubicBezTo>
                  <a:pt x="1905277" y="402336"/>
                  <a:pt x="1900856" y="391819"/>
                  <a:pt x="1893085" y="384048"/>
                </a:cubicBezTo>
                <a:cubicBezTo>
                  <a:pt x="1874797" y="365760"/>
                  <a:pt x="1852567" y="350703"/>
                  <a:pt x="1838221" y="329184"/>
                </a:cubicBezTo>
                <a:cubicBezTo>
                  <a:pt x="1832125" y="320040"/>
                  <a:pt x="1827704" y="309523"/>
                  <a:pt x="1819933" y="301752"/>
                </a:cubicBezTo>
                <a:cubicBezTo>
                  <a:pt x="1812162" y="293981"/>
                  <a:pt x="1800944" y="290499"/>
                  <a:pt x="1792501" y="283464"/>
                </a:cubicBezTo>
                <a:cubicBezTo>
                  <a:pt x="1782567" y="275185"/>
                  <a:pt x="1775277" y="263971"/>
                  <a:pt x="1765069" y="256032"/>
                </a:cubicBezTo>
                <a:cubicBezTo>
                  <a:pt x="1747719" y="242538"/>
                  <a:pt x="1725747" y="234998"/>
                  <a:pt x="1710205" y="219456"/>
                </a:cubicBezTo>
                <a:cubicBezTo>
                  <a:pt x="1667231" y="176482"/>
                  <a:pt x="1693533" y="199197"/>
                  <a:pt x="1627909" y="155448"/>
                </a:cubicBezTo>
                <a:cubicBezTo>
                  <a:pt x="1618765" y="149352"/>
                  <a:pt x="1610903" y="140635"/>
                  <a:pt x="1600477" y="137160"/>
                </a:cubicBezTo>
                <a:cubicBezTo>
                  <a:pt x="1591333" y="134112"/>
                  <a:pt x="1581471" y="132697"/>
                  <a:pt x="1573045" y="128016"/>
                </a:cubicBezTo>
                <a:cubicBezTo>
                  <a:pt x="1553832" y="117342"/>
                  <a:pt x="1539033" y="98391"/>
                  <a:pt x="1518181" y="91440"/>
                </a:cubicBezTo>
                <a:lnTo>
                  <a:pt x="1381021" y="45720"/>
                </a:lnTo>
                <a:lnTo>
                  <a:pt x="1326157" y="27432"/>
                </a:lnTo>
                <a:cubicBezTo>
                  <a:pt x="1317013" y="24384"/>
                  <a:pt x="1308176" y="20178"/>
                  <a:pt x="1298725" y="18288"/>
                </a:cubicBezTo>
                <a:cubicBezTo>
                  <a:pt x="1225940" y="3731"/>
                  <a:pt x="1268452" y="10860"/>
                  <a:pt x="1170709" y="0"/>
                </a:cubicBezTo>
                <a:cubicBezTo>
                  <a:pt x="1064029" y="3048"/>
                  <a:pt x="957266" y="3944"/>
                  <a:pt x="850669" y="9144"/>
                </a:cubicBezTo>
                <a:cubicBezTo>
                  <a:pt x="832151" y="10047"/>
                  <a:pt x="814046" y="14971"/>
                  <a:pt x="795805" y="18288"/>
                </a:cubicBezTo>
                <a:cubicBezTo>
                  <a:pt x="744203" y="27670"/>
                  <a:pt x="734817" y="31249"/>
                  <a:pt x="676933" y="45720"/>
                </a:cubicBezTo>
                <a:cubicBezTo>
                  <a:pt x="621655" y="59539"/>
                  <a:pt x="652279" y="50890"/>
                  <a:pt x="585493" y="73152"/>
                </a:cubicBezTo>
                <a:lnTo>
                  <a:pt x="558061" y="82296"/>
                </a:lnTo>
                <a:cubicBezTo>
                  <a:pt x="548917" y="85344"/>
                  <a:pt x="538649" y="86093"/>
                  <a:pt x="530629" y="91440"/>
                </a:cubicBezTo>
                <a:cubicBezTo>
                  <a:pt x="512341" y="103632"/>
                  <a:pt x="496617" y="121065"/>
                  <a:pt x="475765" y="128016"/>
                </a:cubicBezTo>
                <a:cubicBezTo>
                  <a:pt x="466621" y="131064"/>
                  <a:pt x="456759" y="132479"/>
                  <a:pt x="448333" y="137160"/>
                </a:cubicBezTo>
                <a:cubicBezTo>
                  <a:pt x="429120" y="147834"/>
                  <a:pt x="414321" y="166785"/>
                  <a:pt x="393469" y="173736"/>
                </a:cubicBezTo>
                <a:cubicBezTo>
                  <a:pt x="384325" y="176784"/>
                  <a:pt x="374463" y="178199"/>
                  <a:pt x="366037" y="182880"/>
                </a:cubicBezTo>
                <a:cubicBezTo>
                  <a:pt x="346824" y="193554"/>
                  <a:pt x="329461" y="207264"/>
                  <a:pt x="311173" y="219456"/>
                </a:cubicBezTo>
                <a:cubicBezTo>
                  <a:pt x="302029" y="225552"/>
                  <a:pt x="294167" y="234269"/>
                  <a:pt x="283741" y="237744"/>
                </a:cubicBezTo>
                <a:cubicBezTo>
                  <a:pt x="235457" y="253839"/>
                  <a:pt x="264329" y="241541"/>
                  <a:pt x="201445" y="283464"/>
                </a:cubicBezTo>
                <a:lnTo>
                  <a:pt x="174013" y="301752"/>
                </a:lnTo>
                <a:cubicBezTo>
                  <a:pt x="167917" y="310896"/>
                  <a:pt x="163496" y="321413"/>
                  <a:pt x="155725" y="329184"/>
                </a:cubicBezTo>
                <a:cubicBezTo>
                  <a:pt x="100754" y="384155"/>
                  <a:pt x="150230" y="287134"/>
                  <a:pt x="73429" y="402336"/>
                </a:cubicBezTo>
                <a:lnTo>
                  <a:pt x="36853" y="457200"/>
                </a:lnTo>
                <a:lnTo>
                  <a:pt x="18565" y="484632"/>
                </a:lnTo>
                <a:cubicBezTo>
                  <a:pt x="12469" y="521208"/>
                  <a:pt x="-2190" y="557362"/>
                  <a:pt x="277" y="594360"/>
                </a:cubicBezTo>
                <a:cubicBezTo>
                  <a:pt x="3325" y="640080"/>
                  <a:pt x="4361" y="685979"/>
                  <a:pt x="9421" y="731520"/>
                </a:cubicBezTo>
                <a:cubicBezTo>
                  <a:pt x="10485" y="741100"/>
                  <a:pt x="14254" y="750331"/>
                  <a:pt x="18565" y="758952"/>
                </a:cubicBezTo>
                <a:cubicBezTo>
                  <a:pt x="19928" y="761678"/>
                  <a:pt x="33805" y="751332"/>
                  <a:pt x="36853" y="749808"/>
                </a:cubicBezTo>
                <a:close/>
              </a:path>
            </a:pathLst>
          </a:custGeom>
          <a:solidFill>
            <a:schemeClr val="accent1">
              <a:alpha val="28000"/>
            </a:scheme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4142232" y="1408176"/>
            <a:ext cx="5724144" cy="4247317"/>
          </a:xfrm>
          <a:prstGeom prst="rect">
            <a:avLst/>
          </a:prstGeom>
          <a:noFill/>
        </p:spPr>
        <p:txBody>
          <a:bodyPr wrap="square" rtlCol="0">
            <a:spAutoFit/>
          </a:bodyPr>
          <a:lstStyle/>
          <a:p>
            <a:r>
              <a:rPr lang="en-US" dirty="0"/>
              <a:t>Algorithmic or switching noise occurs because of contributions of logic cells to the power consumption, which are not under attack. </a:t>
            </a:r>
          </a:p>
          <a:p>
            <a:endParaRPr lang="en-US" dirty="0"/>
          </a:p>
          <a:p>
            <a:r>
              <a:rPr lang="en-US" dirty="0"/>
              <a:t>The power trace corresponds to the total power consumption of the circuit. </a:t>
            </a:r>
          </a:p>
          <a:p>
            <a:endParaRPr lang="en-US" dirty="0"/>
          </a:p>
          <a:p>
            <a:r>
              <a:rPr lang="en-US" dirty="0"/>
              <a:t>However, in the attack we target only a small part (see red circle in fig.) to reveal a portion of the key. </a:t>
            </a:r>
          </a:p>
          <a:p>
            <a:endParaRPr lang="en-US" dirty="0"/>
          </a:p>
          <a:p>
            <a:r>
              <a:rPr lang="en-US" dirty="0"/>
              <a:t>The power consumption from all the other parts (see blue shaded portion in fig.) form the algorithmic noise. </a:t>
            </a:r>
          </a:p>
          <a:p>
            <a:endParaRPr lang="en-US" dirty="0"/>
          </a:p>
          <a:p>
            <a:r>
              <a:rPr lang="en-US" dirty="0"/>
              <a:t>This would be more in a parallel implementation, compared to a serialized implementation.</a:t>
            </a:r>
          </a:p>
        </p:txBody>
      </p:sp>
      <p:sp>
        <p:nvSpPr>
          <p:cNvPr id="8" name="TextBox 7"/>
          <p:cNvSpPr txBox="1"/>
          <p:nvPr/>
        </p:nvSpPr>
        <p:spPr>
          <a:xfrm>
            <a:off x="2750027" y="1358646"/>
            <a:ext cx="1091966" cy="523220"/>
          </a:xfrm>
          <a:prstGeom prst="rect">
            <a:avLst/>
          </a:prstGeom>
          <a:noFill/>
        </p:spPr>
        <p:txBody>
          <a:bodyPr wrap="none" rtlCol="0">
            <a:spAutoFit/>
          </a:bodyPr>
          <a:lstStyle/>
          <a:p>
            <a:r>
              <a:rPr lang="en-US" sz="1400" b="1">
                <a:solidFill>
                  <a:srgbClr val="C00000"/>
                </a:solidFill>
              </a:rPr>
              <a:t>Algorithmic </a:t>
            </a:r>
          </a:p>
          <a:p>
            <a:r>
              <a:rPr lang="en-US" sz="1400" b="1" dirty="0">
                <a:solidFill>
                  <a:srgbClr val="C00000"/>
                </a:solidFill>
              </a:rPr>
              <a:t>Noise</a:t>
            </a:r>
          </a:p>
        </p:txBody>
      </p:sp>
      <p:cxnSp>
        <p:nvCxnSpPr>
          <p:cNvPr id="10" name="Straight Arrow Connector 9"/>
          <p:cNvCxnSpPr>
            <a:stCxn id="8" idx="1"/>
          </p:cNvCxnSpPr>
          <p:nvPr/>
        </p:nvCxnSpPr>
        <p:spPr>
          <a:xfrm flipH="1">
            <a:off x="2340864" y="1620256"/>
            <a:ext cx="409163" cy="165914"/>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2889503" y="2291017"/>
            <a:ext cx="1608817" cy="523220"/>
          </a:xfrm>
          <a:prstGeom prst="rect">
            <a:avLst/>
          </a:prstGeom>
          <a:noFill/>
        </p:spPr>
        <p:txBody>
          <a:bodyPr wrap="square" rtlCol="0">
            <a:spAutoFit/>
          </a:bodyPr>
          <a:lstStyle/>
          <a:p>
            <a:r>
              <a:rPr lang="en-US" sz="1400" b="1" dirty="0">
                <a:solidFill>
                  <a:srgbClr val="002060"/>
                </a:solidFill>
              </a:rPr>
              <a:t>Signal </a:t>
            </a:r>
          </a:p>
          <a:p>
            <a:r>
              <a:rPr lang="en-US" sz="1400" b="1" dirty="0">
                <a:solidFill>
                  <a:srgbClr val="002060"/>
                </a:solidFill>
              </a:rPr>
              <a:t>Component</a:t>
            </a:r>
          </a:p>
        </p:txBody>
      </p:sp>
      <p:cxnSp>
        <p:nvCxnSpPr>
          <p:cNvPr id="13" name="Straight Arrow Connector 12"/>
          <p:cNvCxnSpPr>
            <a:endCxn id="5" idx="5"/>
          </p:cNvCxnSpPr>
          <p:nvPr/>
        </p:nvCxnSpPr>
        <p:spPr>
          <a:xfrm flipH="1">
            <a:off x="2105299" y="2578608"/>
            <a:ext cx="784205" cy="40214"/>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136471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0367" y="269432"/>
            <a:ext cx="10515600" cy="1325563"/>
          </a:xfrm>
        </p:spPr>
        <p:txBody>
          <a:bodyPr/>
          <a:lstStyle/>
          <a:p>
            <a:r>
              <a:rPr lang="en-US" dirty="0"/>
              <a:t>Quality of Probes</a:t>
            </a:r>
          </a:p>
        </p:txBody>
      </p:sp>
      <p:sp>
        <p:nvSpPr>
          <p:cNvPr id="3" name="Content Placeholder 2"/>
          <p:cNvSpPr>
            <a:spLocks noGrp="1"/>
          </p:cNvSpPr>
          <p:nvPr>
            <p:ph idx="1"/>
          </p:nvPr>
        </p:nvSpPr>
        <p:spPr>
          <a:xfrm>
            <a:off x="136451" y="1410956"/>
            <a:ext cx="10515600" cy="4351338"/>
          </a:xfrm>
        </p:spPr>
        <p:txBody>
          <a:bodyPr>
            <a:normAutofit fontScale="92500" lnSpcReduction="20000"/>
          </a:bodyPr>
          <a:lstStyle/>
          <a:p>
            <a:r>
              <a:rPr lang="en-US" sz="2400" dirty="0"/>
              <a:t>Power consumption of CMOS based cryptographic devices is an analog high-frequency (HF) signal, which means the frequency component or bandwidth of the power signals are in GHz range.</a:t>
            </a:r>
          </a:p>
          <a:p>
            <a:r>
              <a:rPr lang="en-US" sz="2400" dirty="0"/>
              <a:t>Measurement of such signals is challenging as they are affected in propagation from the logic cells on device to the oscilloscope by factors like filtering, cross talk, thermal noise, etc. </a:t>
            </a:r>
          </a:p>
          <a:p>
            <a:r>
              <a:rPr lang="en-US" sz="2400" dirty="0"/>
              <a:t>The </a:t>
            </a:r>
            <a:r>
              <a:rPr lang="en-US" sz="2400" dirty="0" err="1"/>
              <a:t>parasitics</a:t>
            </a:r>
            <a:r>
              <a:rPr lang="en-US" sz="2400" dirty="0"/>
              <a:t> in the mentioned path limit the bandwidth: due to bypass capacitances located in the power supply grid of the FPGA, and the parasitic inductances due to the bonding wires on the IO pads.</a:t>
            </a:r>
          </a:p>
          <a:p>
            <a:pPr lvl="1"/>
            <a:r>
              <a:rPr lang="en-US" sz="2000" dirty="0"/>
              <a:t>Filter out the high bandwidth components </a:t>
            </a:r>
          </a:p>
          <a:p>
            <a:r>
              <a:rPr lang="en-US" dirty="0"/>
              <a:t>The probes of the oscilloscope should have a bandwidth of more than 1 GHz and less than 4pF of capacitive loading: with such settings we can get a high bandwidth path for the power trace to propagate without degradation.</a:t>
            </a:r>
          </a:p>
        </p:txBody>
      </p:sp>
    </p:spTree>
    <p:extLst>
      <p:ext uri="{BB962C8B-B14F-4D97-AF65-F5344CB8AC3E}">
        <p14:creationId xmlns:p14="http://schemas.microsoft.com/office/powerpoint/2010/main" val="11669737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1874" y="500062"/>
            <a:ext cx="10515600" cy="1325563"/>
          </a:xfrm>
        </p:spPr>
        <p:txBody>
          <a:bodyPr/>
          <a:lstStyle/>
          <a:p>
            <a:r>
              <a:rPr lang="en-US">
                <a:solidFill>
                  <a:schemeClr val="tx2"/>
                </a:solidFill>
              </a:rPr>
              <a:t>Statistical Analysis of Power Traces</a:t>
            </a:r>
            <a:br>
              <a:rPr lang="en-US">
                <a:solidFill>
                  <a:schemeClr val="tx2"/>
                </a:solidFill>
              </a:rPr>
            </a:br>
            <a:endParaRPr lang="en-US" dirty="0">
              <a:solidFill>
                <a:schemeClr val="tx2"/>
              </a:solidFill>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10880" y="1283366"/>
                <a:ext cx="6264348" cy="4351338"/>
              </a:xfrm>
            </p:spPr>
            <p:txBody>
              <a:bodyPr/>
              <a:lstStyle/>
              <a:p>
                <a:r>
                  <a:rPr lang="en-US" dirty="0"/>
                  <a:t>Electrical noise of a power trace can be characterized by a normal distribution. </a:t>
                </a:r>
              </a:p>
              <a:p>
                <a:r>
                  <a:rPr lang="en-US" dirty="0"/>
                  <a:t>A normal distribution is defined by mean, </a:t>
                </a:r>
                <a14:m>
                  <m:oMath xmlns:m="http://schemas.openxmlformats.org/officeDocument/2006/math">
                    <m:r>
                      <a:rPr lang="en-US" b="0" i="1" smtClean="0">
                        <a:latin typeface="Cambria Math" charset="0"/>
                      </a:rPr>
                      <m:t>𝜇</m:t>
                    </m:r>
                  </m:oMath>
                </a14:m>
                <a:r>
                  <a:rPr lang="en-US" dirty="0"/>
                  <a:t> and variance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charset="0"/>
                          </a:rPr>
                          <m:t>𝜎</m:t>
                        </m:r>
                      </m:e>
                      <m:sup>
                        <m:r>
                          <a:rPr lang="en-US" b="0" i="1" smtClean="0">
                            <a:latin typeface="Cambria Math" charset="0"/>
                          </a:rPr>
                          <m:t>2</m:t>
                        </m:r>
                      </m:sup>
                    </m:sSup>
                  </m:oMath>
                </a14:m>
                <a:r>
                  <a:rPr lang="en-US" dirty="0"/>
                  <a:t>.</a:t>
                </a:r>
              </a:p>
              <a:p>
                <a:r>
                  <a:rPr lang="en-US" dirty="0"/>
                  <a:t>Best estimators of these are the average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charset="0"/>
                          </a:rPr>
                          <m:t>𝑥</m:t>
                        </m:r>
                      </m:e>
                    </m:acc>
                    <m:r>
                      <a:rPr lang="en-US" b="0" i="0" smtClean="0">
                        <a:latin typeface="Cambria Math" charset="0"/>
                      </a:rPr>
                      <m:t>,</m:t>
                    </m:r>
                  </m:oMath>
                </a14:m>
                <a:r>
                  <a:rPr lang="en-US" dirty="0"/>
                  <a:t> and the empirical variance,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charset="0"/>
                          </a:rPr>
                          <m:t>𝑠</m:t>
                        </m:r>
                      </m:e>
                      <m:sup>
                        <m:r>
                          <a:rPr lang="en-US" b="0" i="1" smtClean="0">
                            <a:latin typeface="Cambria Math" charset="0"/>
                          </a:rPr>
                          <m:t>2</m:t>
                        </m:r>
                      </m:sup>
                    </m:sSup>
                  </m:oMath>
                </a14:m>
                <a:r>
                  <a:rPr lang="en-US" dirty="0"/>
                  <a:t>.</a:t>
                </a:r>
              </a:p>
              <a:p>
                <a:r>
                  <a:rPr lang="en-US" dirty="0"/>
                  <a:t>For some fixed value and operation, the power consumption is fixed, except for the variance that is introduced by electronic noise.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10880" y="1283366"/>
                <a:ext cx="6264348" cy="4351338"/>
              </a:xfrm>
              <a:blipFill rotWithShape="0">
                <a:blip r:embed="rId2"/>
                <a:stretch>
                  <a:fillRect l="-1753" t="-2384" r="-2532" b="-3226"/>
                </a:stretch>
              </a:blipFill>
            </p:spPr>
            <p:txBody>
              <a:bodyPr/>
              <a:lstStyle/>
              <a:p>
                <a:r>
                  <a:rPr lang="en-US">
                    <a:noFill/>
                  </a:rPr>
                  <a:t> </a:t>
                </a:r>
              </a:p>
            </p:txBody>
          </p:sp>
        </mc:Fallback>
      </mc:AlternateContent>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80107" y="1212555"/>
            <a:ext cx="4362487" cy="2916494"/>
          </a:xfrm>
          <a:prstGeom prst="rect">
            <a:avLst/>
          </a:prstGeom>
        </p:spPr>
      </p:pic>
    </p:spTree>
    <p:extLst>
      <p:ext uri="{BB962C8B-B14F-4D97-AF65-F5344CB8AC3E}">
        <p14:creationId xmlns:p14="http://schemas.microsoft.com/office/powerpoint/2010/main" val="17249096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4804" y="0"/>
            <a:ext cx="10515600" cy="1325563"/>
          </a:xfrm>
        </p:spPr>
        <p:txBody>
          <a:bodyPr>
            <a:normAutofit/>
          </a:bodyPr>
          <a:lstStyle/>
          <a:p>
            <a:r>
              <a:rPr lang="en-US" sz="4000" dirty="0">
                <a:solidFill>
                  <a:schemeClr val="tx2"/>
                </a:solidFill>
              </a:rPr>
              <a:t>Components of Power Traces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 y="1116530"/>
                <a:ext cx="3944678" cy="4577258"/>
              </a:xfrm>
              <a:ln>
                <a:solidFill>
                  <a:schemeClr val="accent1"/>
                </a:solidFill>
              </a:ln>
            </p:spPr>
            <p:txBody>
              <a:bodyPr>
                <a:normAutofit fontScale="92500" lnSpcReduction="20000"/>
              </a:bodyPr>
              <a:lstStyle/>
              <a:p>
                <a14:m>
                  <m:oMath xmlns:m="http://schemas.openxmlformats.org/officeDocument/2006/math">
                    <m:sSub>
                      <m:sSubPr>
                        <m:ctrlPr>
                          <a:rPr lang="en-US" sz="2000" b="1" i="1" smtClean="0">
                            <a:solidFill>
                              <a:srgbClr val="C00000"/>
                            </a:solidFill>
                            <a:latin typeface="Cambria Math" panose="02040503050406030204" pitchFamily="18" charset="0"/>
                          </a:rPr>
                        </m:ctrlPr>
                      </m:sSubPr>
                      <m:e>
                        <m:r>
                          <a:rPr lang="en-US" sz="2000" b="1" i="1" smtClean="0">
                            <a:solidFill>
                              <a:srgbClr val="C00000"/>
                            </a:solidFill>
                            <a:latin typeface="Cambria Math" charset="0"/>
                          </a:rPr>
                          <m:t>𝑷</m:t>
                        </m:r>
                      </m:e>
                      <m:sub>
                        <m:r>
                          <a:rPr lang="en-US" sz="2000" b="1" i="1" smtClean="0">
                            <a:solidFill>
                              <a:srgbClr val="C00000"/>
                            </a:solidFill>
                            <a:latin typeface="Cambria Math" charset="0"/>
                          </a:rPr>
                          <m:t>𝒕</m:t>
                        </m:r>
                      </m:sub>
                    </m:sSub>
                    <m:r>
                      <a:rPr lang="en-US" sz="2000" b="1" i="1" smtClean="0">
                        <a:solidFill>
                          <a:srgbClr val="C00000"/>
                        </a:solidFill>
                        <a:latin typeface="Cambria Math" charset="0"/>
                      </a:rPr>
                      <m:t>=</m:t>
                    </m:r>
                    <m:sSub>
                      <m:sSubPr>
                        <m:ctrlPr>
                          <a:rPr lang="en-US" sz="2000" b="1" i="1" smtClean="0">
                            <a:solidFill>
                              <a:srgbClr val="C00000"/>
                            </a:solidFill>
                            <a:latin typeface="Cambria Math" panose="02040503050406030204" pitchFamily="18" charset="0"/>
                          </a:rPr>
                        </m:ctrlPr>
                      </m:sSubPr>
                      <m:e>
                        <m:r>
                          <a:rPr lang="en-US" sz="2000" b="1" i="1" smtClean="0">
                            <a:solidFill>
                              <a:srgbClr val="C00000"/>
                            </a:solidFill>
                            <a:latin typeface="Cambria Math" charset="0"/>
                          </a:rPr>
                          <m:t>𝑷</m:t>
                        </m:r>
                      </m:e>
                      <m:sub>
                        <m:r>
                          <a:rPr lang="en-US" sz="2000" b="1" i="1" smtClean="0">
                            <a:solidFill>
                              <a:srgbClr val="C00000"/>
                            </a:solidFill>
                            <a:latin typeface="Cambria Math" charset="0"/>
                          </a:rPr>
                          <m:t>𝒅𝒂𝒕𝒂</m:t>
                        </m:r>
                      </m:sub>
                    </m:sSub>
                    <m:r>
                      <a:rPr lang="en-US" sz="2000" b="1" i="1" smtClean="0">
                        <a:solidFill>
                          <a:srgbClr val="C00000"/>
                        </a:solidFill>
                        <a:latin typeface="Cambria Math" charset="0"/>
                      </a:rPr>
                      <m:t>+</m:t>
                    </m:r>
                    <m:sSub>
                      <m:sSubPr>
                        <m:ctrlPr>
                          <a:rPr lang="en-US" sz="2000" b="1" i="1" smtClean="0">
                            <a:solidFill>
                              <a:srgbClr val="C00000"/>
                            </a:solidFill>
                            <a:latin typeface="Cambria Math" panose="02040503050406030204" pitchFamily="18" charset="0"/>
                          </a:rPr>
                        </m:ctrlPr>
                      </m:sSubPr>
                      <m:e>
                        <m:r>
                          <a:rPr lang="en-US" sz="2000" b="1" i="1" smtClean="0">
                            <a:solidFill>
                              <a:srgbClr val="C00000"/>
                            </a:solidFill>
                            <a:latin typeface="Cambria Math" charset="0"/>
                          </a:rPr>
                          <m:t>𝑵</m:t>
                        </m:r>
                      </m:e>
                      <m:sub>
                        <m:r>
                          <a:rPr lang="en-US" sz="2000" b="1" i="1" smtClean="0">
                            <a:solidFill>
                              <a:srgbClr val="C00000"/>
                            </a:solidFill>
                            <a:latin typeface="Cambria Math" charset="0"/>
                          </a:rPr>
                          <m:t>𝒕</m:t>
                        </m:r>
                      </m:sub>
                    </m:sSub>
                    <m:r>
                      <a:rPr lang="en-US" sz="2000" b="1" i="1" smtClean="0">
                        <a:solidFill>
                          <a:srgbClr val="C00000"/>
                        </a:solidFill>
                        <a:latin typeface="Cambria Math" charset="0"/>
                      </a:rPr>
                      <m:t>;</m:t>
                    </m:r>
                  </m:oMath>
                </a14:m>
                <a:endParaRPr lang="en-US" sz="2000" b="1" i="1" dirty="0">
                  <a:solidFill>
                    <a:srgbClr val="C00000"/>
                  </a:solidFill>
                  <a:latin typeface="Cambria Math" charset="0"/>
                </a:endParaRPr>
              </a:p>
              <a:p>
                <a:pPr lvl="1"/>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charset="0"/>
                          </a:rPr>
                          <m:t>𝑃</m:t>
                        </m:r>
                      </m:e>
                      <m:sub>
                        <m:r>
                          <a:rPr lang="en-US" sz="1800" b="0" i="1" smtClean="0">
                            <a:latin typeface="Cambria Math" charset="0"/>
                          </a:rPr>
                          <m:t>𝑡</m:t>
                        </m:r>
                      </m:sub>
                    </m:sSub>
                    <m:r>
                      <a:rPr lang="en-US" sz="1800" b="0" i="1" smtClean="0">
                        <a:latin typeface="Cambria Math" charset="0"/>
                      </a:rPr>
                      <m:t>: </m:t>
                    </m:r>
                  </m:oMath>
                </a14:m>
                <a:r>
                  <a:rPr lang="en-US" sz="1800" b="0" dirty="0">
                    <a:latin typeface="Cambria Math" charset="0"/>
                  </a:rPr>
                  <a:t>Total power at time t.</a:t>
                </a:r>
                <a:endParaRPr lang="en-US" sz="1800" b="0" i="1" dirty="0">
                  <a:latin typeface="Cambria Math" charset="0"/>
                </a:endParaRPr>
              </a:p>
              <a:p>
                <a:pPr lvl="1"/>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charset="0"/>
                          </a:rPr>
                          <m:t>𝑃</m:t>
                        </m:r>
                      </m:e>
                      <m:sub>
                        <m:r>
                          <a:rPr lang="en-US" sz="1800" b="0" i="1" smtClean="0">
                            <a:latin typeface="Cambria Math" charset="0"/>
                          </a:rPr>
                          <m:t>𝑑𝑎𝑡𝑎</m:t>
                        </m:r>
                      </m:sub>
                    </m:sSub>
                    <m:r>
                      <a:rPr lang="en-US" sz="1800" b="0" i="1" smtClean="0">
                        <a:latin typeface="Cambria Math" charset="0"/>
                      </a:rPr>
                      <m:t>:</m:t>
                    </m:r>
                  </m:oMath>
                </a14:m>
                <a:r>
                  <a:rPr lang="en-US" sz="1800" dirty="0"/>
                  <a:t>Power consumption at time t due to the data-dependent component.</a:t>
                </a:r>
              </a:p>
              <a:p>
                <a:pPr lvl="1"/>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charset="0"/>
                          </a:rPr>
                          <m:t>𝑁</m:t>
                        </m:r>
                      </m:e>
                      <m:sub>
                        <m:r>
                          <a:rPr lang="en-US" sz="1800" b="0" i="1" smtClean="0">
                            <a:latin typeface="Cambria Math" charset="0"/>
                          </a:rPr>
                          <m:t>𝑡</m:t>
                        </m:r>
                      </m:sub>
                    </m:sSub>
                    <m:r>
                      <a:rPr lang="en-US" sz="1800" b="0" i="1" smtClean="0">
                        <a:latin typeface="Cambria Math" charset="0"/>
                      </a:rPr>
                      <m:t>:</m:t>
                    </m:r>
                  </m:oMath>
                </a14:m>
                <a:r>
                  <a:rPr lang="en-US" sz="1800" dirty="0"/>
                  <a:t> This is the noise component. </a:t>
                </a:r>
              </a:p>
              <a:p>
                <a:r>
                  <a:rPr lang="en-US" sz="2000" dirty="0"/>
                  <a:t>For the DPA to work, we would be trying to find the point-of-interest (POI) where the distinguishing of wrong key from correct one can be done with more confidence.</a:t>
                </a:r>
              </a:p>
              <a:p>
                <a:r>
                  <a:rPr lang="en-US" sz="2000" dirty="0"/>
                  <a:t>The adjacent histogram shows the distribution of total power at a given time instance for 1000 encryptions with the same input and key.</a:t>
                </a:r>
              </a:p>
              <a:p>
                <a:r>
                  <a:rPr lang="en-US" sz="2000" dirty="0"/>
                  <a:t>The normal distribution shows the distribution of electrical noise.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 y="1116530"/>
                <a:ext cx="3944678" cy="4577258"/>
              </a:xfrm>
              <a:blipFill rotWithShape="0">
                <a:blip r:embed="rId2"/>
                <a:stretch>
                  <a:fillRect l="-924" t="-1328"/>
                </a:stretch>
              </a:blipFill>
              <a:ln>
                <a:solidFill>
                  <a:schemeClr val="accent1"/>
                </a:solidFill>
              </a:ln>
            </p:spPr>
            <p:txBody>
              <a:bodyPr/>
              <a:lstStyle/>
              <a:p>
                <a:r>
                  <a:rPr lang="en-US">
                    <a:noFill/>
                  </a:rPr>
                  <a:t> </a:t>
                </a:r>
              </a:p>
            </p:txBody>
          </p:sp>
        </mc:Fallback>
      </mc:AlternateContent>
      <p:pic>
        <p:nvPicPr>
          <p:cNvPr id="4" name="Content Placeholder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76306" y="869256"/>
            <a:ext cx="3960629" cy="2640419"/>
          </a:xfrm>
          <a:prstGeom prst="rect">
            <a:avLst/>
          </a:prstGeom>
        </p:spPr>
      </p:pic>
      <mc:AlternateContent xmlns:mc="http://schemas.openxmlformats.org/markup-compatibility/2006" xmlns:a14="http://schemas.microsoft.com/office/drawing/2010/main">
        <mc:Choice Requires="a14">
          <p:sp>
            <p:nvSpPr>
              <p:cNvPr id="6" name="TextBox 5"/>
              <p:cNvSpPr txBox="1"/>
              <p:nvPr/>
            </p:nvSpPr>
            <p:spPr>
              <a:xfrm>
                <a:off x="8692399" y="1325563"/>
                <a:ext cx="2668488" cy="1323439"/>
              </a:xfrm>
              <a:prstGeom prst="rect">
                <a:avLst/>
              </a:prstGeom>
              <a:solidFill>
                <a:schemeClr val="accent4">
                  <a:lumMod val="40000"/>
                  <a:lumOff val="60000"/>
                </a:schemeClr>
              </a:solidFill>
            </p:spPr>
            <p:txBody>
              <a:bodyPr wrap="square" rtlCol="0">
                <a:spAutoFit/>
              </a:bodyPr>
              <a:lstStyle/>
              <a:p>
                <a:r>
                  <a:rPr lang="en-US" sz="1600" dirty="0"/>
                  <a:t>Points in the power trace follow a normal distribution (also called Gaussian distribution).</a:t>
                </a:r>
              </a:p>
              <a:p>
                <a:r>
                  <a:rPr lang="en-US" sz="1600" dirty="0"/>
                  <a:t>We write: </a:t>
                </a:r>
                <a14:m>
                  <m:oMath xmlns:m="http://schemas.openxmlformats.org/officeDocument/2006/math">
                    <m:r>
                      <a:rPr lang="en-US" sz="1600" b="0" i="1" smtClean="0">
                        <a:latin typeface="Cambria Math" charset="0"/>
                      </a:rPr>
                      <m:t>𝑋</m:t>
                    </m:r>
                    <m:r>
                      <a:rPr lang="en-US" sz="1600" b="0" i="1" smtClean="0">
                        <a:latin typeface="Cambria Math" charset="0"/>
                        <a:ea typeface="Cambria Math" charset="0"/>
                        <a:cs typeface="Cambria Math" charset="0"/>
                      </a:rPr>
                      <m:t>~</m:t>
                    </m:r>
                    <m:r>
                      <a:rPr lang="en-US" sz="1600" b="0" i="1" smtClean="0">
                        <a:latin typeface="Cambria Math" charset="0"/>
                        <a:ea typeface="Cambria Math" charset="0"/>
                        <a:cs typeface="Cambria Math" charset="0"/>
                      </a:rPr>
                      <m:t>𝒩</m:t>
                    </m:r>
                    <m:d>
                      <m:dPr>
                        <m:ctrlPr>
                          <a:rPr lang="en-US" sz="1600" b="0" i="1" smtClean="0">
                            <a:latin typeface="Cambria Math" panose="02040503050406030204" pitchFamily="18" charset="0"/>
                            <a:ea typeface="Cambria Math" charset="0"/>
                            <a:cs typeface="Cambria Math" charset="0"/>
                          </a:rPr>
                        </m:ctrlPr>
                      </m:dPr>
                      <m:e>
                        <m:r>
                          <a:rPr lang="en-US" sz="1600" b="0" i="1" smtClean="0">
                            <a:latin typeface="Cambria Math" charset="0"/>
                            <a:ea typeface="Cambria Math" charset="0"/>
                            <a:cs typeface="Cambria Math" charset="0"/>
                          </a:rPr>
                          <m:t>𝜇</m:t>
                        </m:r>
                        <m:r>
                          <a:rPr lang="en-US" sz="1600" b="0" i="1" smtClean="0">
                            <a:latin typeface="Cambria Math" charset="0"/>
                            <a:ea typeface="Cambria Math" charset="0"/>
                            <a:cs typeface="Cambria Math" charset="0"/>
                          </a:rPr>
                          <m:t>,</m:t>
                        </m:r>
                        <m:r>
                          <a:rPr lang="en-US" sz="1600" b="0" i="1" smtClean="0">
                            <a:latin typeface="Cambria Math" charset="0"/>
                            <a:ea typeface="Cambria Math" charset="0"/>
                            <a:cs typeface="Cambria Math" charset="0"/>
                          </a:rPr>
                          <m:t>𝜎</m:t>
                        </m:r>
                      </m:e>
                    </m:d>
                  </m:oMath>
                </a14:m>
                <a:endParaRPr lang="en-US" sz="1600" dirty="0"/>
              </a:p>
            </p:txBody>
          </p:sp>
        </mc:Choice>
        <mc:Fallback xmlns="">
          <p:sp>
            <p:nvSpPr>
              <p:cNvPr id="6" name="TextBox 5"/>
              <p:cNvSpPr txBox="1">
                <a:spLocks noRot="1" noChangeAspect="1" noMove="1" noResize="1" noEditPoints="1" noAdjustHandles="1" noChangeArrowheads="1" noChangeShapeType="1" noTextEdit="1"/>
              </p:cNvSpPr>
              <p:nvPr/>
            </p:nvSpPr>
            <p:spPr>
              <a:xfrm>
                <a:off x="8692399" y="1325563"/>
                <a:ext cx="2668488" cy="1323439"/>
              </a:xfrm>
              <a:prstGeom prst="rect">
                <a:avLst/>
              </a:prstGeom>
              <a:blipFill rotWithShape="0">
                <a:blip r:embed="rId4"/>
                <a:stretch>
                  <a:fillRect l="-1370" t="-1376" b="-45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3944679" y="3478708"/>
                <a:ext cx="5645889" cy="2335255"/>
              </a:xfrm>
              <a:prstGeom prst="rect">
                <a:avLst/>
              </a:prstGeom>
              <a:solidFill>
                <a:schemeClr val="accent1">
                  <a:lumMod val="20000"/>
                  <a:lumOff val="80000"/>
                </a:schemeClr>
              </a:solidFill>
              <a:ln>
                <a:solidFill>
                  <a:schemeClr val="accent1"/>
                </a:solidFill>
              </a:ln>
            </p:spPr>
            <p:txBody>
              <a:bodyPr wrap="square" rtlCol="0">
                <a:spAutoFit/>
              </a:bodyPr>
              <a:lstStyle/>
              <a:p>
                <a:r>
                  <a:rPr lang="en-US" dirty="0"/>
                  <a:t>The density function describing the normal distribution depends on the parameters </a:t>
                </a:r>
                <a14:m>
                  <m:oMath xmlns:m="http://schemas.openxmlformats.org/officeDocument/2006/math">
                    <m:r>
                      <a:rPr lang="en-US" i="1">
                        <a:latin typeface="Cambria Math" charset="0"/>
                      </a:rPr>
                      <m:t>𝜇</m:t>
                    </m:r>
                  </m:oMath>
                </a14:m>
                <a:r>
                  <a:rPr lang="en-US" dirty="0"/>
                  <a:t> and </a:t>
                </a:r>
                <a14:m>
                  <m:oMath xmlns:m="http://schemas.openxmlformats.org/officeDocument/2006/math">
                    <m:r>
                      <a:rPr lang="en-US" i="1">
                        <a:latin typeface="Cambria Math" charset="0"/>
                      </a:rPr>
                      <m:t>𝜎</m:t>
                    </m:r>
                    <m:r>
                      <a:rPr lang="en-US">
                        <a:latin typeface="Cambria Math" charset="0"/>
                      </a:rPr>
                      <m:t>,</m:t>
                    </m:r>
                  </m:oMath>
                </a14:m>
                <a:r>
                  <a:rPr lang="en-US" dirty="0"/>
                  <a:t> where </a:t>
                </a:r>
                <a14:m>
                  <m:oMath xmlns:m="http://schemas.openxmlformats.org/officeDocument/2006/math">
                    <m:r>
                      <a:rPr lang="en-US" i="1">
                        <a:latin typeface="Cambria Math" charset="0"/>
                      </a:rPr>
                      <m:t>−∞&lt;</m:t>
                    </m:r>
                    <m:r>
                      <a:rPr lang="en-US" i="1">
                        <a:latin typeface="Cambria Math" charset="0"/>
                      </a:rPr>
                      <m:t>𝜇</m:t>
                    </m:r>
                    <m:r>
                      <a:rPr lang="en-US" i="1">
                        <a:latin typeface="Cambria Math" charset="0"/>
                      </a:rPr>
                      <m:t>&lt;∞,</m:t>
                    </m:r>
                  </m:oMath>
                </a14:m>
                <a:r>
                  <a:rPr lang="en-US" dirty="0"/>
                  <a:t> and </a:t>
                </a:r>
                <a14:m>
                  <m:oMath xmlns:m="http://schemas.openxmlformats.org/officeDocument/2006/math">
                    <m:r>
                      <a:rPr lang="en-US" i="1">
                        <a:latin typeface="Cambria Math" charset="0"/>
                      </a:rPr>
                      <m:t>𝜎</m:t>
                    </m:r>
                    <m:r>
                      <a:rPr lang="en-US" i="1">
                        <a:latin typeface="Cambria Math" charset="0"/>
                      </a:rPr>
                      <m:t>&gt;0.</m:t>
                    </m:r>
                  </m:oMath>
                </a14:m>
                <a:r>
                  <a:rPr lang="en-US" dirty="0"/>
                  <a:t> We write: </a:t>
                </a:r>
                <a14:m>
                  <m:oMath xmlns:m="http://schemas.openxmlformats.org/officeDocument/2006/math">
                    <m:r>
                      <a:rPr lang="en-US" i="1">
                        <a:latin typeface="Cambria Math" charset="0"/>
                      </a:rPr>
                      <m:t>𝑋</m:t>
                    </m:r>
                    <m:r>
                      <a:rPr lang="en-US" i="1">
                        <a:latin typeface="Cambria Math" charset="0"/>
                        <a:ea typeface="Cambria Math" charset="0"/>
                        <a:cs typeface="Cambria Math" charset="0"/>
                      </a:rPr>
                      <m:t>~</m:t>
                    </m:r>
                    <m:r>
                      <a:rPr lang="en-US" i="1">
                        <a:latin typeface="Cambria Math" charset="0"/>
                        <a:ea typeface="Cambria Math" charset="0"/>
                        <a:cs typeface="Cambria Math" charset="0"/>
                      </a:rPr>
                      <m:t>𝒩</m:t>
                    </m:r>
                    <m:d>
                      <m:dPr>
                        <m:ctrlPr>
                          <a:rPr lang="en-US" i="1">
                            <a:latin typeface="Cambria Math" panose="02040503050406030204" pitchFamily="18" charset="0"/>
                            <a:ea typeface="Cambria Math" charset="0"/>
                            <a:cs typeface="Cambria Math" charset="0"/>
                          </a:rPr>
                        </m:ctrlPr>
                      </m:dPr>
                      <m:e>
                        <m:r>
                          <a:rPr lang="en-US" i="1">
                            <a:latin typeface="Cambria Math" charset="0"/>
                            <a:ea typeface="Cambria Math" charset="0"/>
                            <a:cs typeface="Cambria Math" charset="0"/>
                          </a:rPr>
                          <m:t>𝜇</m:t>
                        </m:r>
                        <m:r>
                          <a:rPr lang="en-US" i="1">
                            <a:latin typeface="Cambria Math" charset="0"/>
                            <a:ea typeface="Cambria Math" charset="0"/>
                            <a:cs typeface="Cambria Math" charset="0"/>
                          </a:rPr>
                          <m:t>,</m:t>
                        </m:r>
                        <m:r>
                          <a:rPr lang="en-US" i="1">
                            <a:latin typeface="Cambria Math" charset="0"/>
                            <a:ea typeface="Cambria Math" charset="0"/>
                            <a:cs typeface="Cambria Math" charset="0"/>
                          </a:rPr>
                          <m:t>𝜎</m:t>
                        </m:r>
                      </m:e>
                    </m:d>
                    <m:r>
                      <a:rPr lang="en-US" i="1">
                        <a:latin typeface="Cambria Math" charset="0"/>
                        <a:ea typeface="Cambria Math" charset="0"/>
                        <a:cs typeface="Cambria Math" charset="0"/>
                      </a:rPr>
                      <m:t>,</m:t>
                    </m:r>
                  </m:oMath>
                </a14:m>
                <a:r>
                  <a:rPr lang="en-US" dirty="0"/>
                  <a:t> where:</a:t>
                </a:r>
              </a:p>
              <a:p>
                <a:pPr/>
                <a14:m>
                  <m:oMathPara xmlns:m="http://schemas.openxmlformats.org/officeDocument/2006/math">
                    <m:oMathParaPr>
                      <m:jc m:val="centerGroup"/>
                    </m:oMathParaPr>
                    <m:oMath xmlns:m="http://schemas.openxmlformats.org/officeDocument/2006/math">
                      <m:r>
                        <a:rPr lang="en-US" i="1">
                          <a:latin typeface="Cambria Math" charset="0"/>
                        </a:rPr>
                        <m:t>𝑓</m:t>
                      </m:r>
                      <m:d>
                        <m:dPr>
                          <m:ctrlPr>
                            <a:rPr lang="en-US" i="1">
                              <a:latin typeface="Cambria Math" panose="02040503050406030204" pitchFamily="18" charset="0"/>
                            </a:rPr>
                          </m:ctrlPr>
                        </m:dPr>
                        <m:e>
                          <m:r>
                            <a:rPr lang="en-US" i="1">
                              <a:latin typeface="Cambria Math" charset="0"/>
                            </a:rPr>
                            <m:t>𝑥</m:t>
                          </m:r>
                        </m:e>
                      </m:d>
                      <m:r>
                        <a:rPr lang="en-US" i="1">
                          <a:latin typeface="Cambria Math" charset="0"/>
                        </a:rPr>
                        <m:t>=</m:t>
                      </m:r>
                      <m:f>
                        <m:fPr>
                          <m:ctrlPr>
                            <a:rPr lang="mr-IN" i="1">
                              <a:latin typeface="Cambria Math" panose="02040503050406030204" pitchFamily="18" charset="0"/>
                            </a:rPr>
                          </m:ctrlPr>
                        </m:fPr>
                        <m:num>
                          <m:r>
                            <a:rPr lang="en-US" i="1">
                              <a:latin typeface="Cambria Math" charset="0"/>
                            </a:rPr>
                            <m:t>1</m:t>
                          </m:r>
                        </m:num>
                        <m:den>
                          <m:rad>
                            <m:radPr>
                              <m:degHide m:val="on"/>
                              <m:ctrlPr>
                                <a:rPr lang="en-US" i="1">
                                  <a:latin typeface="Cambria Math" panose="02040503050406030204" pitchFamily="18" charset="0"/>
                                </a:rPr>
                              </m:ctrlPr>
                            </m:radPr>
                            <m:deg/>
                            <m:e>
                              <m:r>
                                <a:rPr lang="en-US" i="1">
                                  <a:latin typeface="Cambria Math" charset="0"/>
                                </a:rPr>
                                <m:t>2⋅</m:t>
                              </m:r>
                              <m:r>
                                <a:rPr lang="en-US" i="1">
                                  <a:latin typeface="Cambria Math" charset="0"/>
                                </a:rPr>
                                <m:t>𝜋</m:t>
                              </m:r>
                            </m:e>
                          </m:rad>
                          <m:r>
                            <a:rPr lang="en-US" i="1">
                              <a:latin typeface="Cambria Math" charset="0"/>
                            </a:rPr>
                            <m:t>⋅</m:t>
                          </m:r>
                          <m:r>
                            <a:rPr lang="en-US" i="1">
                              <a:latin typeface="Cambria Math" charset="0"/>
                            </a:rPr>
                            <m:t>𝜎</m:t>
                          </m:r>
                        </m:den>
                      </m:f>
                      <m:r>
                        <a:rPr lang="en-US" i="1">
                          <a:latin typeface="Cambria Math" charset="0"/>
                        </a:rPr>
                        <m:t>⋅</m:t>
                      </m:r>
                      <m:r>
                        <m:rPr>
                          <m:sty m:val="p"/>
                        </m:rPr>
                        <a:rPr lang="en-US">
                          <a:latin typeface="Cambria Math" charset="0"/>
                        </a:rPr>
                        <m:t>exp</m:t>
                      </m:r>
                      <m:r>
                        <a:rPr lang="en-US" i="1">
                          <a:latin typeface="Cambria Math" charset="0"/>
                        </a:rPr>
                        <m:t>⁡</m:t>
                      </m:r>
                      <m:d>
                        <m:dPr>
                          <m:ctrlPr>
                            <a:rPr lang="mr-IN" i="1">
                              <a:latin typeface="Cambria Math" panose="02040503050406030204" pitchFamily="18" charset="0"/>
                            </a:rPr>
                          </m:ctrlPr>
                        </m:dPr>
                        <m:e>
                          <m:r>
                            <a:rPr lang="en-US" i="1">
                              <a:latin typeface="Cambria Math" charset="0"/>
                            </a:rPr>
                            <m:t>−</m:t>
                          </m:r>
                          <m:f>
                            <m:fPr>
                              <m:ctrlPr>
                                <a:rPr lang="mr-IN" i="1">
                                  <a:latin typeface="Cambria Math" panose="02040503050406030204" pitchFamily="18" charset="0"/>
                                </a:rPr>
                              </m:ctrlPr>
                            </m:fPr>
                            <m:num>
                              <m:r>
                                <a:rPr lang="en-US" i="1">
                                  <a:latin typeface="Cambria Math" charset="0"/>
                                </a:rPr>
                                <m:t>1</m:t>
                              </m:r>
                            </m:num>
                            <m:den>
                              <m:r>
                                <a:rPr lang="en-US" i="1">
                                  <a:latin typeface="Cambria Math" charset="0"/>
                                </a:rPr>
                                <m:t>2</m:t>
                              </m:r>
                            </m:den>
                          </m:f>
                          <m:sSup>
                            <m:sSupPr>
                              <m:ctrlPr>
                                <a:rPr lang="en-US" i="1">
                                  <a:latin typeface="Cambria Math" panose="02040503050406030204" pitchFamily="18" charset="0"/>
                                </a:rPr>
                              </m:ctrlPr>
                            </m:sSupPr>
                            <m:e>
                              <m:d>
                                <m:dPr>
                                  <m:ctrlPr>
                                    <a:rPr lang="mr-IN" i="1">
                                      <a:latin typeface="Cambria Math" panose="02040503050406030204" pitchFamily="18" charset="0"/>
                                    </a:rPr>
                                  </m:ctrlPr>
                                </m:dPr>
                                <m:e>
                                  <m:f>
                                    <m:fPr>
                                      <m:ctrlPr>
                                        <a:rPr lang="mr-IN" i="1">
                                          <a:latin typeface="Cambria Math" panose="02040503050406030204" pitchFamily="18" charset="0"/>
                                        </a:rPr>
                                      </m:ctrlPr>
                                    </m:fPr>
                                    <m:num>
                                      <m:r>
                                        <a:rPr lang="en-US" i="1">
                                          <a:latin typeface="Cambria Math" charset="0"/>
                                        </a:rPr>
                                        <m:t>𝑥</m:t>
                                      </m:r>
                                      <m:r>
                                        <a:rPr lang="en-US" i="1">
                                          <a:latin typeface="Cambria Math" charset="0"/>
                                        </a:rPr>
                                        <m:t>−</m:t>
                                      </m:r>
                                      <m:r>
                                        <a:rPr lang="en-US" i="1">
                                          <a:latin typeface="Cambria Math" charset="0"/>
                                        </a:rPr>
                                        <m:t>𝜇</m:t>
                                      </m:r>
                                    </m:num>
                                    <m:den>
                                      <m:r>
                                        <a:rPr lang="en-US" i="1">
                                          <a:latin typeface="Cambria Math" charset="0"/>
                                        </a:rPr>
                                        <m:t>𝜎</m:t>
                                      </m:r>
                                    </m:den>
                                  </m:f>
                                </m:e>
                              </m:d>
                            </m:e>
                            <m:sup>
                              <m:r>
                                <a:rPr lang="en-US" i="1">
                                  <a:latin typeface="Cambria Math" charset="0"/>
                                </a:rPr>
                                <m:t>2</m:t>
                              </m:r>
                            </m:sup>
                          </m:sSup>
                        </m:e>
                      </m:d>
                    </m:oMath>
                  </m:oMathPara>
                </a14:m>
                <a:endParaRPr lang="en-US" dirty="0"/>
              </a:p>
              <a:p>
                <a:r>
                  <a:rPr lang="en-US" dirty="0"/>
                  <a:t>If </a:t>
                </a:r>
                <a14:m>
                  <m:oMath xmlns:m="http://schemas.openxmlformats.org/officeDocument/2006/math">
                    <m:r>
                      <a:rPr lang="en-US" i="1">
                        <a:latin typeface="Cambria Math" charset="0"/>
                      </a:rPr>
                      <m:t>𝜇</m:t>
                    </m:r>
                  </m:oMath>
                </a14:m>
                <a:r>
                  <a:rPr lang="en-US" dirty="0"/>
                  <a:t>=0, and </a:t>
                </a:r>
                <a14:m>
                  <m:oMath xmlns:m="http://schemas.openxmlformats.org/officeDocument/2006/math">
                    <m:r>
                      <a:rPr lang="en-US" i="1">
                        <a:latin typeface="Cambria Math" charset="0"/>
                      </a:rPr>
                      <m:t>𝜎</m:t>
                    </m:r>
                  </m:oMath>
                </a14:m>
                <a:r>
                  <a:rPr lang="en-US" dirty="0"/>
                  <a:t>=1, we call this standard normal distribution.</a:t>
                </a:r>
              </a:p>
              <a:p>
                <a:r>
                  <a:rPr lang="en-US" dirty="0"/>
                  <a:t>The cumulative distribution function of the standard normal distribution is denoted as </a:t>
                </a:r>
                <a14:m>
                  <m:oMath xmlns:m="http://schemas.openxmlformats.org/officeDocument/2006/math">
                    <m:r>
                      <a:rPr lang="en-US" i="1">
                        <a:latin typeface="Cambria Math" charset="0"/>
                      </a:rPr>
                      <m:t>𝜙</m:t>
                    </m:r>
                    <m:r>
                      <a:rPr lang="en-US" i="1">
                        <a:latin typeface="Cambria Math" charset="0"/>
                      </a:rPr>
                      <m:t>(</m:t>
                    </m:r>
                    <m:r>
                      <a:rPr lang="en-US" i="1">
                        <a:latin typeface="Cambria Math" charset="0"/>
                      </a:rPr>
                      <m:t>𝑥</m:t>
                    </m:r>
                    <m:r>
                      <a:rPr lang="en-US" i="1">
                        <a:latin typeface="Cambria Math" charset="0"/>
                      </a:rPr>
                      <m:t>)</m:t>
                    </m:r>
                  </m:oMath>
                </a14:m>
                <a:endParaRPr 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3944679" y="3478708"/>
                <a:ext cx="5645889" cy="2335255"/>
              </a:xfrm>
              <a:prstGeom prst="rect">
                <a:avLst/>
              </a:prstGeom>
              <a:blipFill rotWithShape="0">
                <a:blip r:embed="rId5"/>
                <a:stretch>
                  <a:fillRect l="-754" t="-1299" b="-3117"/>
                </a:stretch>
              </a:blipFill>
              <a:ln>
                <a:solidFill>
                  <a:schemeClr val="accent1"/>
                </a:solidFill>
              </a:ln>
            </p:spPr>
            <p:txBody>
              <a:bodyPr/>
              <a:lstStyle/>
              <a:p>
                <a:r>
                  <a:rPr lang="en-US">
                    <a:noFill/>
                  </a:rPr>
                  <a:t> </a:t>
                </a:r>
              </a:p>
            </p:txBody>
          </p:sp>
        </mc:Fallback>
      </mc:AlternateContent>
    </p:spTree>
    <p:extLst>
      <p:ext uri="{BB962C8B-B14F-4D97-AF65-F5344CB8AC3E}">
        <p14:creationId xmlns:p14="http://schemas.microsoft.com/office/powerpoint/2010/main" val="2071754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7958" y="212983"/>
            <a:ext cx="10515600" cy="1325563"/>
          </a:xfrm>
        </p:spPr>
        <p:txBody>
          <a:bodyPr/>
          <a:lstStyle/>
          <a:p>
            <a:r>
              <a:rPr lang="en-US">
                <a:solidFill>
                  <a:schemeClr val="tx2"/>
                </a:solidFill>
              </a:rPr>
              <a:t>Sampling Distribution</a:t>
            </a:r>
          </a:p>
        </p:txBody>
      </p:sp>
      <p:sp>
        <p:nvSpPr>
          <p:cNvPr id="5" name="TextBox 4"/>
          <p:cNvSpPr txBox="1"/>
          <p:nvPr/>
        </p:nvSpPr>
        <p:spPr>
          <a:xfrm>
            <a:off x="372140" y="1538546"/>
            <a:ext cx="9452344" cy="3970318"/>
          </a:xfrm>
          <a:prstGeom prst="rect">
            <a:avLst/>
          </a:prstGeom>
          <a:noFill/>
        </p:spPr>
        <p:txBody>
          <a:bodyPr wrap="square" rtlCol="0">
            <a:spAutoFit/>
          </a:bodyPr>
          <a:lstStyle/>
          <a:p>
            <a:r>
              <a:rPr lang="en-US" sz="2800" dirty="0"/>
              <a:t>Average value and standard deviation would </a:t>
            </a:r>
            <a:r>
              <a:rPr lang="en-US" sz="2800" u="sng" dirty="0">
                <a:solidFill>
                  <a:srgbClr val="C00000"/>
                </a:solidFill>
              </a:rPr>
              <a:t>change slightly </a:t>
            </a:r>
            <a:r>
              <a:rPr lang="en-US" sz="2800" dirty="0"/>
              <a:t>for every experiment.</a:t>
            </a:r>
          </a:p>
          <a:p>
            <a:r>
              <a:rPr lang="en-US" sz="2800" dirty="0">
                <a:solidFill>
                  <a:schemeClr val="tx2"/>
                </a:solidFill>
              </a:rPr>
              <a:t>We can view the average and the empirical standard deviations as random variables. </a:t>
            </a:r>
          </a:p>
          <a:p>
            <a:r>
              <a:rPr lang="en-US" sz="2800" dirty="0"/>
              <a:t>Thus, mean value and the empirical standard deviation can be characterized by a probability distribution as well. </a:t>
            </a:r>
          </a:p>
          <a:p>
            <a:pPr marL="457200" indent="-457200">
              <a:buFont typeface="Arial" charset="0"/>
              <a:buChar char="•"/>
            </a:pPr>
            <a:r>
              <a:rPr lang="en-US" sz="2800" dirty="0">
                <a:solidFill>
                  <a:schemeClr val="tx2"/>
                </a:solidFill>
              </a:rPr>
              <a:t>This concept is called sampling distribution.</a:t>
            </a:r>
          </a:p>
          <a:p>
            <a:r>
              <a:rPr lang="en-US" sz="2800" dirty="0"/>
              <a:t>Sampling distribution determines how well a certain parameter can be estimated.</a:t>
            </a:r>
          </a:p>
        </p:txBody>
      </p:sp>
    </p:spTree>
    <p:extLst>
      <p:ext uri="{BB962C8B-B14F-4D97-AF65-F5344CB8AC3E}">
        <p14:creationId xmlns:p14="http://schemas.microsoft.com/office/powerpoint/2010/main" val="6417682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Sampling Distribution for Mean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44795" y="1442853"/>
                <a:ext cx="10515600" cy="4351338"/>
              </a:xfrm>
            </p:spPr>
            <p:txBody>
              <a:bodyPr/>
              <a:lstStyle/>
              <a:p>
                <a:r>
                  <a:rPr lang="en-US" dirty="0"/>
                  <a:t>In case of average, value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charset="0"/>
                          </a:rPr>
                          <m:t>𝑋</m:t>
                        </m:r>
                        <m:r>
                          <a:rPr lang="en-US" b="0" i="1" smtClean="0">
                            <a:latin typeface="Cambria Math" charset="0"/>
                          </a:rPr>
                          <m:t>,</m:t>
                        </m:r>
                      </m:e>
                    </m:acc>
                    <m:r>
                      <a:rPr lang="en-US" b="0" i="1" smtClean="0">
                        <a:latin typeface="Cambria Math" charset="0"/>
                      </a:rPr>
                      <m:t> </m:t>
                    </m:r>
                  </m:oMath>
                </a14:m>
                <a:r>
                  <a:rPr lang="en-US" dirty="0"/>
                  <a:t>the sampling distribution determines how well the average value estimates </a:t>
                </a:r>
                <a14:m>
                  <m:oMath xmlns:m="http://schemas.openxmlformats.org/officeDocument/2006/math">
                    <m:r>
                      <a:rPr lang="en-US" b="0" i="1" smtClean="0">
                        <a:latin typeface="Cambria Math" charset="0"/>
                      </a:rPr>
                      <m:t>𝜇</m:t>
                    </m:r>
                    <m:r>
                      <a:rPr lang="en-US" b="0" i="1" smtClean="0">
                        <a:latin typeface="Cambria Math" charset="0"/>
                      </a:rPr>
                      <m:t>. </m:t>
                    </m:r>
                  </m:oMath>
                </a14:m>
                <a:endParaRPr lang="en-US" dirty="0"/>
              </a:p>
              <a:p>
                <a:r>
                  <a:rPr lang="en-US" dirty="0"/>
                  <a:t>Sampling distribution of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charset="0"/>
                          </a:rPr>
                          <m:t>𝑋</m:t>
                        </m:r>
                      </m:e>
                    </m:acc>
                  </m:oMath>
                </a14:m>
                <a:r>
                  <a:rPr lang="en-US" dirty="0"/>
                  <a:t> is a normal distribution: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charset="0"/>
                          </a:rPr>
                          <m:t>𝑋</m:t>
                        </m:r>
                      </m:e>
                    </m:acc>
                    <m:r>
                      <a:rPr lang="en-US" i="1">
                        <a:latin typeface="Cambria Math" charset="0"/>
                        <a:ea typeface="Cambria Math" charset="0"/>
                        <a:cs typeface="Cambria Math" charset="0"/>
                      </a:rPr>
                      <m:t>~</m:t>
                    </m:r>
                    <m:r>
                      <a:rPr lang="en-US" i="1">
                        <a:latin typeface="Cambria Math" charset="0"/>
                        <a:ea typeface="Cambria Math" charset="0"/>
                        <a:cs typeface="Cambria Math" charset="0"/>
                      </a:rPr>
                      <m:t>𝒩</m:t>
                    </m:r>
                    <m:d>
                      <m:dPr>
                        <m:ctrlPr>
                          <a:rPr lang="en-US" i="1">
                            <a:latin typeface="Cambria Math" panose="02040503050406030204" pitchFamily="18" charset="0"/>
                            <a:ea typeface="Cambria Math" charset="0"/>
                            <a:cs typeface="Cambria Math" charset="0"/>
                          </a:rPr>
                        </m:ctrlPr>
                      </m:dPr>
                      <m:e>
                        <m:r>
                          <a:rPr lang="en-US" i="1">
                            <a:latin typeface="Cambria Math" charset="0"/>
                            <a:ea typeface="Cambria Math" charset="0"/>
                            <a:cs typeface="Cambria Math" charset="0"/>
                          </a:rPr>
                          <m:t>𝜇</m:t>
                        </m:r>
                        <m:r>
                          <a:rPr lang="en-US" i="1">
                            <a:latin typeface="Cambria Math" charset="0"/>
                            <a:ea typeface="Cambria Math" charset="0"/>
                            <a:cs typeface="Cambria Math" charset="0"/>
                          </a:rPr>
                          <m:t>,</m:t>
                        </m:r>
                        <m:r>
                          <a:rPr lang="en-US" i="1">
                            <a:latin typeface="Cambria Math" charset="0"/>
                            <a:ea typeface="Cambria Math" charset="0"/>
                            <a:cs typeface="Cambria Math" charset="0"/>
                          </a:rPr>
                          <m:t>𝜎</m:t>
                        </m:r>
                        <m:r>
                          <a:rPr lang="en-US"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𝑛</m:t>
                        </m:r>
                      </m:e>
                    </m:d>
                  </m:oMath>
                </a14:m>
                <a:r>
                  <a:rPr lang="en-US" dirty="0"/>
                  <a:t>, with n observations.</a:t>
                </a:r>
              </a:p>
              <a:p>
                <a:r>
                  <a:rPr lang="en-US" dirty="0"/>
                  <a:t>For normally distributed values, it is known that the average is a very good estimator for </a:t>
                </a:r>
                <a14:m>
                  <m:oMath xmlns:m="http://schemas.openxmlformats.org/officeDocument/2006/math">
                    <m:r>
                      <a:rPr lang="en-US" i="1">
                        <a:latin typeface="Cambria Math" charset="0"/>
                      </a:rPr>
                      <m:t>𝜇</m:t>
                    </m:r>
                  </m:oMath>
                </a14:m>
                <a:r>
                  <a:rPr lang="en-US" dirty="0"/>
                  <a:t>.  </a:t>
                </a:r>
              </a:p>
              <a:p>
                <a:r>
                  <a:rPr lang="en-US" dirty="0"/>
                  <a:t>With more traces estimation becomes better. This can be understood from the fact that </a:t>
                </a:r>
                <a14:m>
                  <m:oMath xmlns:m="http://schemas.openxmlformats.org/officeDocument/2006/math">
                    <m:r>
                      <a:rPr lang="en-US" b="0" i="1" smtClean="0">
                        <a:latin typeface="Cambria Math" charset="0"/>
                      </a:rPr>
                      <m:t>𝑉𝑎𝑟</m:t>
                    </m:r>
                    <m:d>
                      <m:dPr>
                        <m:ctrlPr>
                          <a:rPr lang="en-US" b="0" i="1" smtClean="0">
                            <a:latin typeface="Cambria Math" panose="02040503050406030204" pitchFamily="18" charset="0"/>
                          </a:rPr>
                        </m:ctrlPr>
                      </m:dPr>
                      <m:e>
                        <m:acc>
                          <m:accPr>
                            <m:chr m:val="̅"/>
                            <m:ctrlPr>
                              <a:rPr lang="en-US" b="0" i="1" smtClean="0">
                                <a:latin typeface="Cambria Math" panose="02040503050406030204" pitchFamily="18" charset="0"/>
                              </a:rPr>
                            </m:ctrlPr>
                          </m:accPr>
                          <m:e>
                            <m:r>
                              <a:rPr lang="en-US" b="0" i="1" smtClean="0">
                                <a:latin typeface="Cambria Math" charset="0"/>
                              </a:rPr>
                              <m:t>𝑋</m:t>
                            </m:r>
                          </m:e>
                        </m:acc>
                      </m:e>
                    </m:d>
                    <m:r>
                      <a:rPr lang="en-US" b="0" i="1" smtClean="0">
                        <a:latin typeface="Cambria Math" charset="0"/>
                      </a:rPr>
                      <m:t>=</m:t>
                    </m:r>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charset="0"/>
                              </a:rPr>
                              <m:t>𝜎</m:t>
                            </m:r>
                          </m:e>
                          <m:sup>
                            <m:r>
                              <a:rPr lang="en-US" b="0" i="1" smtClean="0">
                                <a:latin typeface="Cambria Math" charset="0"/>
                              </a:rPr>
                              <m:t>2</m:t>
                            </m:r>
                          </m:sup>
                        </m:sSup>
                      </m:num>
                      <m:den>
                        <m:r>
                          <a:rPr lang="en-US" b="0" i="1" smtClean="0">
                            <a:latin typeface="Cambria Math" charset="0"/>
                          </a:rPr>
                          <m:t>𝑛</m:t>
                        </m:r>
                      </m:den>
                    </m:f>
                    <m:r>
                      <a:rPr lang="en-US" b="0" i="1" smtClean="0">
                        <a:latin typeface="Cambria Math" charset="0"/>
                      </a:rPr>
                      <m:t>⇒</m:t>
                    </m:r>
                  </m:oMath>
                </a14:m>
                <a:r>
                  <a:rPr lang="en-US" dirty="0"/>
                  <a:t>average value gets close to mean value with more measurements.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44795" y="1442853"/>
                <a:ext cx="10515600" cy="4351338"/>
              </a:xfrm>
              <a:blipFill rotWithShape="0">
                <a:blip r:embed="rId2"/>
                <a:stretch>
                  <a:fillRect l="-1043" t="-2384" r="-1333" b="-701"/>
                </a:stretch>
              </a:blipFill>
            </p:spPr>
            <p:txBody>
              <a:bodyPr/>
              <a:lstStyle/>
              <a:p>
                <a:r>
                  <a:rPr lang="en-US">
                    <a:noFill/>
                  </a:rPr>
                  <a:t> </a:t>
                </a:r>
              </a:p>
            </p:txBody>
          </p:sp>
        </mc:Fallback>
      </mc:AlternateContent>
    </p:spTree>
    <p:extLst>
      <p:ext uri="{BB962C8B-B14F-4D97-AF65-F5344CB8AC3E}">
        <p14:creationId xmlns:p14="http://schemas.microsoft.com/office/powerpoint/2010/main" val="16627996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7958" y="290698"/>
            <a:ext cx="10515600" cy="1325563"/>
          </a:xfrm>
        </p:spPr>
        <p:txBody>
          <a:bodyPr/>
          <a:lstStyle/>
          <a:p>
            <a:r>
              <a:rPr lang="en-US" dirty="0">
                <a:solidFill>
                  <a:schemeClr val="tx2"/>
                </a:solidFill>
              </a:rPr>
              <a:t>Confidence Intervals and Hypothesis Testing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15186" y="1293997"/>
                <a:ext cx="10515600" cy="4351338"/>
              </a:xfrm>
            </p:spPr>
            <p:txBody>
              <a:bodyPr>
                <a:normAutofit fontScale="92500" lnSpcReduction="20000"/>
              </a:bodyPr>
              <a:lstStyle/>
              <a:p>
                <a:r>
                  <a:rPr lang="en-US" dirty="0"/>
                  <a:t>The quantity how close a certain approximation is to a real parameter is defined by </a:t>
                </a:r>
                <a:r>
                  <a:rPr lang="en-US" dirty="0">
                    <a:solidFill>
                      <a:srgbClr val="C00000"/>
                    </a:solidFill>
                  </a:rPr>
                  <a:t>confidence intervals</a:t>
                </a:r>
                <a:r>
                  <a:rPr lang="en-US" dirty="0"/>
                  <a:t>.</a:t>
                </a:r>
              </a:p>
              <a:p>
                <a:r>
                  <a:rPr lang="en-US" dirty="0"/>
                  <a:t>When we say that we have a 0.99 confidence interval for </a:t>
                </a:r>
                <a14:m>
                  <m:oMath xmlns:m="http://schemas.openxmlformats.org/officeDocument/2006/math">
                    <m:r>
                      <a:rPr lang="en-US" b="0" i="1" smtClean="0">
                        <a:latin typeface="Cambria Math" charset="0"/>
                      </a:rPr>
                      <m:t>𝜇</m:t>
                    </m:r>
                    <m:r>
                      <a:rPr lang="en-US" b="0" i="0" smtClean="0">
                        <a:latin typeface="Cambria Math" charset="0"/>
                      </a:rPr>
                      <m:t>, </m:t>
                    </m:r>
                  </m:oMath>
                </a14:m>
                <a:r>
                  <a:rPr lang="en-US" dirty="0"/>
                  <a:t>we mean that we have an interval that contains </a:t>
                </a:r>
                <a14:m>
                  <m:oMath xmlns:m="http://schemas.openxmlformats.org/officeDocument/2006/math">
                    <m:r>
                      <a:rPr lang="en-US" b="0" i="1" smtClean="0">
                        <a:latin typeface="Cambria Math" charset="0"/>
                      </a:rPr>
                      <m:t>𝜇</m:t>
                    </m:r>
                  </m:oMath>
                </a14:m>
                <a:r>
                  <a:rPr lang="en-US" dirty="0"/>
                  <a:t> with a probability of 0.99.</a:t>
                </a:r>
              </a:p>
              <a:p>
                <a:r>
                  <a:rPr lang="en-US" dirty="0">
                    <a:solidFill>
                      <a:srgbClr val="C00000"/>
                    </a:solidFill>
                  </a:rPr>
                  <a:t>Hypothesis testing </a:t>
                </a:r>
                <a:r>
                  <a:rPr lang="en-US" dirty="0"/>
                  <a:t>is a statistical tool to define the confidence interval.</a:t>
                </a:r>
              </a:p>
              <a:p>
                <a:r>
                  <a:rPr lang="en-US" dirty="0"/>
                  <a:t>In such tests, we test whether a certain </a:t>
                </a:r>
                <a:r>
                  <a:rPr lang="en-US" dirty="0">
                    <a:solidFill>
                      <a:srgbClr val="C00000"/>
                    </a:solidFill>
                  </a:rPr>
                  <a:t>hypothesis </a:t>
                </a:r>
                <a:r>
                  <a:rPr lang="en-US" dirty="0"/>
                  <a:t>that we make about the parameter(s) is true or not. For instance, we want to test whether </a:t>
                </a:r>
                <a14:m>
                  <m:oMath xmlns:m="http://schemas.openxmlformats.org/officeDocument/2006/math">
                    <m:r>
                      <a:rPr lang="en-US" b="0" i="1" smtClean="0">
                        <a:latin typeface="Cambria Math" charset="0"/>
                      </a:rPr>
                      <m:t>𝜇</m:t>
                    </m:r>
                    <m:r>
                      <a:rPr lang="en-US" b="0" i="1" smtClean="0">
                        <a:latin typeface="Cambria Math" charset="0"/>
                      </a:rPr>
                      <m:t>=</m:t>
                    </m:r>
                    <m:sSub>
                      <m:sSubPr>
                        <m:ctrlPr>
                          <a:rPr lang="en-US" b="0" i="1" smtClean="0">
                            <a:latin typeface="Cambria Math" panose="02040503050406030204" pitchFamily="18" charset="0"/>
                          </a:rPr>
                        </m:ctrlPr>
                      </m:sSubPr>
                      <m:e>
                        <m:r>
                          <a:rPr lang="en-US" b="0" i="1" smtClean="0">
                            <a:latin typeface="Cambria Math" charset="0"/>
                          </a:rPr>
                          <m:t>𝜇</m:t>
                        </m:r>
                      </m:e>
                      <m:sub>
                        <m:r>
                          <a:rPr lang="en-US" b="0" i="1" smtClean="0">
                            <a:latin typeface="Cambria Math" charset="0"/>
                          </a:rPr>
                          <m:t>0</m:t>
                        </m:r>
                      </m:sub>
                    </m:sSub>
                  </m:oMath>
                </a14:m>
                <a:r>
                  <a:rPr lang="en-US" dirty="0"/>
                  <a:t> or not.</a:t>
                </a:r>
              </a:p>
              <a:p>
                <a:r>
                  <a:rPr lang="en-US" dirty="0"/>
                  <a:t>We define two hypothesis: </a:t>
                </a:r>
              </a:p>
              <a:p>
                <a:pPr lvl="1"/>
                <a:r>
                  <a:rPr lang="en-US" dirty="0">
                    <a:solidFill>
                      <a:srgbClr val="C00000"/>
                    </a:solidFill>
                  </a:rPr>
                  <a:t>Null Hypothesis</a:t>
                </a:r>
                <a:r>
                  <a:rPr lang="en-US"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𝐻</m:t>
                        </m:r>
                      </m:e>
                      <m:sub>
                        <m:r>
                          <a:rPr lang="en-US" b="0" i="1" smtClean="0">
                            <a:latin typeface="Cambria Math" charset="0"/>
                          </a:rPr>
                          <m:t>0</m:t>
                        </m:r>
                      </m:sub>
                    </m:sSub>
                    <m:r>
                      <a:rPr lang="en-US" b="0" i="1" smtClean="0">
                        <a:latin typeface="Cambria Math" charset="0"/>
                      </a:rPr>
                      <m:t>:</m:t>
                    </m:r>
                    <m:r>
                      <a:rPr lang="en-US" b="0" i="1" smtClean="0">
                        <a:latin typeface="Cambria Math" charset="0"/>
                      </a:rPr>
                      <m:t>𝜇</m:t>
                    </m:r>
                    <m:r>
                      <a:rPr lang="en-US" b="0" i="1" smtClean="0">
                        <a:latin typeface="Cambria Math" charset="0"/>
                      </a:rPr>
                      <m:t>=</m:t>
                    </m:r>
                    <m:sSub>
                      <m:sSubPr>
                        <m:ctrlPr>
                          <a:rPr lang="en-US" b="0" i="1" smtClean="0">
                            <a:latin typeface="Cambria Math" panose="02040503050406030204" pitchFamily="18" charset="0"/>
                          </a:rPr>
                        </m:ctrlPr>
                      </m:sSubPr>
                      <m:e>
                        <m:r>
                          <a:rPr lang="en-US" b="0" i="1" smtClean="0">
                            <a:latin typeface="Cambria Math" charset="0"/>
                          </a:rPr>
                          <m:t>𝜇</m:t>
                        </m:r>
                      </m:e>
                      <m:sub>
                        <m:r>
                          <a:rPr lang="en-US" b="0" i="1" smtClean="0">
                            <a:latin typeface="Cambria Math" charset="0"/>
                          </a:rPr>
                          <m:t>0</m:t>
                        </m:r>
                      </m:sub>
                    </m:sSub>
                    <m:r>
                      <a:rPr lang="en-US" b="0" i="1" smtClean="0">
                        <a:latin typeface="Cambria Math" charset="0"/>
                      </a:rPr>
                      <m:t>, </m:t>
                    </m:r>
                  </m:oMath>
                </a14:m>
                <a:r>
                  <a:rPr lang="en-US" dirty="0"/>
                  <a:t>and </a:t>
                </a:r>
                <a:r>
                  <a:rPr lang="en-US" dirty="0">
                    <a:solidFill>
                      <a:srgbClr val="C00000"/>
                    </a:solidFill>
                  </a:rPr>
                  <a:t>Alternative Hypothesis</a:t>
                </a:r>
                <a:r>
                  <a:rPr lang="en-US" dirty="0"/>
                  <a:t>, </a:t>
                </a:r>
                <a14:m>
                  <m:oMath xmlns:m="http://schemas.openxmlformats.org/officeDocument/2006/math">
                    <m:r>
                      <a:rPr lang="en-US" b="0" i="1" smtClean="0">
                        <a:latin typeface="Cambria Math" charset="0"/>
                      </a:rPr>
                      <m:t>𝜇</m:t>
                    </m:r>
                    <m:r>
                      <a:rPr lang="en-US" b="0" i="1" smtClean="0">
                        <a:latin typeface="Cambria Math" charset="0"/>
                      </a:rPr>
                      <m:t>≠</m:t>
                    </m:r>
                    <m:sSub>
                      <m:sSubPr>
                        <m:ctrlPr>
                          <a:rPr lang="en-US" b="0" i="1" smtClean="0">
                            <a:latin typeface="Cambria Math" panose="02040503050406030204" pitchFamily="18" charset="0"/>
                          </a:rPr>
                        </m:ctrlPr>
                      </m:sSubPr>
                      <m:e>
                        <m:r>
                          <a:rPr lang="en-US" b="0" i="1" smtClean="0">
                            <a:latin typeface="Cambria Math" charset="0"/>
                          </a:rPr>
                          <m:t>𝜇</m:t>
                        </m:r>
                      </m:e>
                      <m:sub>
                        <m:r>
                          <a:rPr lang="en-US" b="0" i="1" smtClean="0">
                            <a:latin typeface="Cambria Math" charset="0"/>
                          </a:rPr>
                          <m:t>0</m:t>
                        </m:r>
                      </m:sub>
                    </m:sSub>
                  </m:oMath>
                </a14:m>
                <a:r>
                  <a:rPr lang="en-US" dirty="0"/>
                  <a:t>.</a:t>
                </a:r>
              </a:p>
              <a:p>
                <a:pPr lvl="1"/>
                <a:r>
                  <a:rPr lang="en-US" dirty="0"/>
                  <a:t>Note the null and alternative hypotheses are not necessary complementary, but    they are exclusive.</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15186" y="1293997"/>
                <a:ext cx="10515600" cy="4351338"/>
              </a:xfrm>
              <a:blipFill rotWithShape="0">
                <a:blip r:embed="rId2"/>
                <a:stretch>
                  <a:fillRect l="-928" t="-3501" r="-1275"/>
                </a:stretch>
              </a:blipFill>
            </p:spPr>
            <p:txBody>
              <a:bodyPr/>
              <a:lstStyle/>
              <a:p>
                <a:r>
                  <a:rPr lang="en-US">
                    <a:noFill/>
                  </a:rPr>
                  <a:t> </a:t>
                </a:r>
              </a:p>
            </p:txBody>
          </p:sp>
        </mc:Fallback>
      </mc:AlternateContent>
    </p:spTree>
    <p:extLst>
      <p:ext uri="{BB962C8B-B14F-4D97-AF65-F5344CB8AC3E}">
        <p14:creationId xmlns:p14="http://schemas.microsoft.com/office/powerpoint/2010/main" val="19651695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8591" y="343860"/>
            <a:ext cx="11229753" cy="1325563"/>
          </a:xfrm>
        </p:spPr>
        <p:txBody>
          <a:bodyPr>
            <a:normAutofit/>
          </a:bodyPr>
          <a:lstStyle/>
          <a:p>
            <a:r>
              <a:rPr lang="en-US" sz="4000">
                <a:solidFill>
                  <a:schemeClr val="tx2"/>
                </a:solidFill>
              </a:rPr>
              <a:t>Transforming from Normal </a:t>
            </a:r>
            <a:r>
              <a:rPr lang="en-US" sz="4000" dirty="0">
                <a:solidFill>
                  <a:schemeClr val="tx2"/>
                </a:solidFill>
              </a:rPr>
              <a:t>to Standard Normal Distribution</a:t>
            </a:r>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508591" y="1529401"/>
            <a:ext cx="3867247" cy="2777951"/>
          </a:xfr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83840" y="1529401"/>
            <a:ext cx="3867250" cy="2777951"/>
          </a:xfrm>
          <a:prstGeom prst="rect">
            <a:avLst/>
          </a:prstGeom>
        </p:spPr>
      </p:pic>
      <p:sp>
        <p:nvSpPr>
          <p:cNvPr id="6" name="Pentagon 5"/>
          <p:cNvSpPr/>
          <p:nvPr/>
        </p:nvSpPr>
        <p:spPr>
          <a:xfrm>
            <a:off x="4767643" y="2488657"/>
            <a:ext cx="1124392" cy="499730"/>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 name="TextBox 6"/>
              <p:cNvSpPr txBox="1"/>
              <p:nvPr/>
            </p:nvSpPr>
            <p:spPr>
              <a:xfrm>
                <a:off x="508591" y="4444409"/>
                <a:ext cx="8614144" cy="887935"/>
              </a:xfrm>
              <a:prstGeom prst="rect">
                <a:avLst/>
              </a:prstGeom>
              <a:noFill/>
            </p:spPr>
            <p:txBody>
              <a:bodyPr wrap="square" rtlCol="0">
                <a:spAutoFit/>
              </a:bodyPr>
              <a:lstStyle/>
              <a:p>
                <a:r>
                  <a:rPr lang="en-US" dirty="0"/>
                  <a:t>Say we have a sampling distribution for some mean: </a:t>
                </a:r>
                <a14:m>
                  <m:oMath xmlns:m="http://schemas.openxmlformats.org/officeDocument/2006/math">
                    <m:acc>
                      <m:accPr>
                        <m:chr m:val="̅"/>
                        <m:ctrlPr>
                          <a:rPr lang="en-US" i="1">
                            <a:latin typeface="Cambria Math" panose="02040503050406030204" pitchFamily="18" charset="0"/>
                          </a:rPr>
                        </m:ctrlPr>
                      </m:accPr>
                      <m:e>
                        <m:r>
                          <a:rPr lang="en-US" i="1">
                            <a:latin typeface="Cambria Math" charset="0"/>
                          </a:rPr>
                          <m:t>𝑋</m:t>
                        </m:r>
                      </m:e>
                    </m:acc>
                    <m:r>
                      <a:rPr lang="en-US" i="1">
                        <a:latin typeface="Cambria Math" charset="0"/>
                        <a:ea typeface="Cambria Math" charset="0"/>
                        <a:cs typeface="Cambria Math" charset="0"/>
                      </a:rPr>
                      <m:t>~</m:t>
                    </m:r>
                    <m:r>
                      <a:rPr lang="en-US" i="1">
                        <a:latin typeface="Cambria Math" charset="0"/>
                        <a:ea typeface="Cambria Math" charset="0"/>
                        <a:cs typeface="Cambria Math" charset="0"/>
                      </a:rPr>
                      <m:t>𝒩</m:t>
                    </m:r>
                    <m:d>
                      <m:dPr>
                        <m:ctrlPr>
                          <a:rPr lang="en-US" i="1">
                            <a:latin typeface="Cambria Math" panose="02040503050406030204" pitchFamily="18" charset="0"/>
                            <a:ea typeface="Cambria Math" charset="0"/>
                            <a:cs typeface="Cambria Math" charset="0"/>
                          </a:rPr>
                        </m:ctrlPr>
                      </m:dPr>
                      <m:e>
                        <m:r>
                          <a:rPr lang="en-US" i="1">
                            <a:latin typeface="Cambria Math" charset="0"/>
                            <a:ea typeface="Cambria Math" charset="0"/>
                            <a:cs typeface="Cambria Math" charset="0"/>
                          </a:rPr>
                          <m:t>𝜇</m:t>
                        </m:r>
                        <m:r>
                          <a:rPr lang="en-US" i="1">
                            <a:latin typeface="Cambria Math" charset="0"/>
                            <a:ea typeface="Cambria Math" charset="0"/>
                            <a:cs typeface="Cambria Math" charset="0"/>
                          </a:rPr>
                          <m:t>,</m:t>
                        </m:r>
                        <m:r>
                          <a:rPr lang="en-US" i="1">
                            <a:latin typeface="Cambria Math" charset="0"/>
                            <a:ea typeface="Cambria Math" charset="0"/>
                            <a:cs typeface="Cambria Math" charset="0"/>
                          </a:rPr>
                          <m:t>𝜎</m:t>
                        </m:r>
                        <m:r>
                          <a:rPr lang="en-US" i="1">
                            <a:latin typeface="Cambria Math" charset="0"/>
                            <a:ea typeface="Cambria Math" charset="0"/>
                            <a:cs typeface="Cambria Math" charset="0"/>
                          </a:rPr>
                          <m:t>/√</m:t>
                        </m:r>
                        <m:r>
                          <a:rPr lang="en-US" i="1">
                            <a:latin typeface="Cambria Math" charset="0"/>
                            <a:ea typeface="Cambria Math" charset="0"/>
                            <a:cs typeface="Cambria Math" charset="0"/>
                          </a:rPr>
                          <m:t>𝑛</m:t>
                        </m:r>
                      </m:e>
                    </m:d>
                  </m:oMath>
                </a14:m>
                <a:r>
                  <a:rPr lang="en-US" dirty="0"/>
                  <a:t>. </a:t>
                </a:r>
              </a:p>
              <a:p>
                <a:r>
                  <a:rPr lang="en-US" dirty="0"/>
                  <a:t>Then define </a:t>
                </a:r>
                <a14:m>
                  <m:oMath xmlns:m="http://schemas.openxmlformats.org/officeDocument/2006/math">
                    <m:r>
                      <a:rPr lang="en-US" b="0" i="1" smtClean="0">
                        <a:latin typeface="Cambria Math" charset="0"/>
                      </a:rPr>
                      <m:t>𝑍</m:t>
                    </m:r>
                    <m:r>
                      <a:rPr lang="en-US" b="0" i="1" smtClean="0">
                        <a:latin typeface="Cambria Math" charset="0"/>
                      </a:rPr>
                      <m:t>=</m:t>
                    </m:r>
                    <m:d>
                      <m:dPr>
                        <m:ctrlPr>
                          <a:rPr lang="en-US" b="0" i="1" smtClean="0">
                            <a:latin typeface="Cambria Math" panose="02040503050406030204" pitchFamily="18" charset="0"/>
                          </a:rPr>
                        </m:ctrlPr>
                      </m:dPr>
                      <m:e>
                        <m:acc>
                          <m:accPr>
                            <m:chr m:val="̅"/>
                            <m:ctrlPr>
                              <a:rPr lang="en-US" b="0" i="1" smtClean="0">
                                <a:latin typeface="Cambria Math" panose="02040503050406030204" pitchFamily="18" charset="0"/>
                              </a:rPr>
                            </m:ctrlPr>
                          </m:accPr>
                          <m:e>
                            <m:r>
                              <a:rPr lang="en-US" b="0" i="1" smtClean="0">
                                <a:latin typeface="Cambria Math" charset="0"/>
                              </a:rPr>
                              <m:t>𝑋</m:t>
                            </m:r>
                          </m:e>
                        </m:acc>
                        <m:r>
                          <a:rPr lang="en-US" b="0" i="1" smtClean="0">
                            <a:latin typeface="Cambria Math" charset="0"/>
                          </a:rPr>
                          <m:t>−</m:t>
                        </m:r>
                        <m:r>
                          <a:rPr lang="en-US" b="0" i="1" smtClean="0">
                            <a:latin typeface="Cambria Math" charset="0"/>
                          </a:rPr>
                          <m:t>𝜇</m:t>
                        </m:r>
                      </m:e>
                    </m:d>
                    <m:r>
                      <a:rPr lang="en-US" b="0" i="1" smtClean="0">
                        <a:latin typeface="Cambria Math" charset="0"/>
                      </a:rPr>
                      <m:t>⋅</m:t>
                    </m:r>
                    <m:f>
                      <m:fPr>
                        <m:ctrlPr>
                          <a:rPr lang="mr-IN" b="0" i="1" smtClean="0">
                            <a:latin typeface="Cambria Math" panose="02040503050406030204" pitchFamily="18" charset="0"/>
                          </a:rPr>
                        </m:ctrlPr>
                      </m:fPr>
                      <m:num>
                        <m:r>
                          <a:rPr lang="en-US" b="0" i="1" smtClean="0">
                            <a:latin typeface="Cambria Math" charset="0"/>
                          </a:rPr>
                          <m:t>√</m:t>
                        </m:r>
                        <m:r>
                          <a:rPr lang="en-US" b="0" i="1" smtClean="0">
                            <a:latin typeface="Cambria Math" charset="0"/>
                          </a:rPr>
                          <m:t>𝑛</m:t>
                        </m:r>
                      </m:num>
                      <m:den>
                        <m:r>
                          <a:rPr lang="en-US" b="0" i="1" smtClean="0">
                            <a:latin typeface="Cambria Math" charset="0"/>
                          </a:rPr>
                          <m:t>𝜎</m:t>
                        </m:r>
                      </m:den>
                    </m:f>
                  </m:oMath>
                </a14:m>
                <a:r>
                  <a:rPr lang="en-US" dirty="0"/>
                  <a:t> is a standard normal distribution. </a:t>
                </a:r>
              </a:p>
            </p:txBody>
          </p:sp>
        </mc:Choice>
        <mc:Fallback xmlns="">
          <p:sp>
            <p:nvSpPr>
              <p:cNvPr id="7" name="TextBox 6"/>
              <p:cNvSpPr txBox="1">
                <a:spLocks noRot="1" noChangeAspect="1" noMove="1" noResize="1" noEditPoints="1" noAdjustHandles="1" noChangeArrowheads="1" noChangeShapeType="1" noTextEdit="1"/>
              </p:cNvSpPr>
              <p:nvPr/>
            </p:nvSpPr>
            <p:spPr>
              <a:xfrm>
                <a:off x="508591" y="4444409"/>
                <a:ext cx="8614144" cy="887935"/>
              </a:xfrm>
              <a:prstGeom prst="rect">
                <a:avLst/>
              </a:prstGeom>
              <a:blipFill rotWithShape="0">
                <a:blip r:embed="rId4"/>
                <a:stretch>
                  <a:fillRect l="-566"/>
                </a:stretch>
              </a:blipFill>
            </p:spPr>
            <p:txBody>
              <a:bodyPr/>
              <a:lstStyle/>
              <a:p>
                <a:r>
                  <a:rPr lang="en-US">
                    <a:noFill/>
                  </a:rPr>
                  <a:t> </a:t>
                </a:r>
              </a:p>
            </p:txBody>
          </p:sp>
        </mc:Fallback>
      </mc:AlternateContent>
    </p:spTree>
    <p:extLst>
      <p:ext uri="{BB962C8B-B14F-4D97-AF65-F5344CB8AC3E}">
        <p14:creationId xmlns:p14="http://schemas.microsoft.com/office/powerpoint/2010/main" val="15135200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86390"/>
            <a:ext cx="10515600" cy="1325563"/>
          </a:xfrm>
        </p:spPr>
        <p:txBody>
          <a:bodyPr>
            <a:normAutofit/>
          </a:bodyPr>
          <a:lstStyle/>
          <a:p>
            <a:r>
              <a:rPr lang="en-US" sz="4000" dirty="0">
                <a:solidFill>
                  <a:schemeClr val="tx2"/>
                </a:solidFill>
              </a:rPr>
              <a:t>Characteristic of a Standard Normal Distribution</a:t>
            </a:r>
            <a:endParaRPr lang="en-US" sz="4000"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84527" y="1572992"/>
            <a:ext cx="4055575" cy="2913548"/>
          </a:xfrm>
          <a:prstGeom prst="rect">
            <a:avLst/>
          </a:prstGeom>
        </p:spPr>
      </p:pic>
      <mc:AlternateContent xmlns:mc="http://schemas.openxmlformats.org/markup-compatibility/2006" xmlns:a14="http://schemas.microsoft.com/office/drawing/2010/main">
        <mc:Choice Requires="a14">
          <p:graphicFrame>
            <p:nvGraphicFramePr>
              <p:cNvPr id="5" name="Table 4"/>
              <p:cNvGraphicFramePr>
                <a:graphicFrameLocks noGrp="1"/>
              </p:cNvGraphicFramePr>
              <p:nvPr>
                <p:extLst>
                  <p:ext uri="{D42A27DB-BD31-4B8C-83A1-F6EECF244321}">
                    <p14:modId xmlns:p14="http://schemas.microsoft.com/office/powerpoint/2010/main" val="1587656919"/>
                  </p:ext>
                </p:extLst>
              </p:nvPr>
            </p:nvGraphicFramePr>
            <p:xfrm>
              <a:off x="484527" y="4605365"/>
              <a:ext cx="8650180" cy="741680"/>
            </p:xfrm>
            <a:graphic>
              <a:graphicData uri="http://schemas.openxmlformats.org/drawingml/2006/table">
                <a:tbl>
                  <a:tblPr firstRow="1" bandRow="1">
                    <a:tableStyleId>{5C22544A-7EE6-4342-B048-85BDC9FD1C3A}</a:tableStyleId>
                  </a:tblPr>
                  <a:tblGrid>
                    <a:gridCol w="865018">
                      <a:extLst>
                        <a:ext uri="{9D8B030D-6E8A-4147-A177-3AD203B41FA5}">
                          <a16:colId xmlns:a16="http://schemas.microsoft.com/office/drawing/2014/main" val="20000"/>
                        </a:ext>
                      </a:extLst>
                    </a:gridCol>
                    <a:gridCol w="865018">
                      <a:extLst>
                        <a:ext uri="{9D8B030D-6E8A-4147-A177-3AD203B41FA5}">
                          <a16:colId xmlns:a16="http://schemas.microsoft.com/office/drawing/2014/main" val="20001"/>
                        </a:ext>
                      </a:extLst>
                    </a:gridCol>
                    <a:gridCol w="865018">
                      <a:extLst>
                        <a:ext uri="{9D8B030D-6E8A-4147-A177-3AD203B41FA5}">
                          <a16:colId xmlns:a16="http://schemas.microsoft.com/office/drawing/2014/main" val="20002"/>
                        </a:ext>
                      </a:extLst>
                    </a:gridCol>
                    <a:gridCol w="865018">
                      <a:extLst>
                        <a:ext uri="{9D8B030D-6E8A-4147-A177-3AD203B41FA5}">
                          <a16:colId xmlns:a16="http://schemas.microsoft.com/office/drawing/2014/main" val="20003"/>
                        </a:ext>
                      </a:extLst>
                    </a:gridCol>
                    <a:gridCol w="865018">
                      <a:extLst>
                        <a:ext uri="{9D8B030D-6E8A-4147-A177-3AD203B41FA5}">
                          <a16:colId xmlns:a16="http://schemas.microsoft.com/office/drawing/2014/main" val="20004"/>
                        </a:ext>
                      </a:extLst>
                    </a:gridCol>
                    <a:gridCol w="865018">
                      <a:extLst>
                        <a:ext uri="{9D8B030D-6E8A-4147-A177-3AD203B41FA5}">
                          <a16:colId xmlns:a16="http://schemas.microsoft.com/office/drawing/2014/main" val="20005"/>
                        </a:ext>
                      </a:extLst>
                    </a:gridCol>
                    <a:gridCol w="865018">
                      <a:extLst>
                        <a:ext uri="{9D8B030D-6E8A-4147-A177-3AD203B41FA5}">
                          <a16:colId xmlns:a16="http://schemas.microsoft.com/office/drawing/2014/main" val="20006"/>
                        </a:ext>
                      </a:extLst>
                    </a:gridCol>
                    <a:gridCol w="865018">
                      <a:extLst>
                        <a:ext uri="{9D8B030D-6E8A-4147-A177-3AD203B41FA5}">
                          <a16:colId xmlns:a16="http://schemas.microsoft.com/office/drawing/2014/main" val="20007"/>
                        </a:ext>
                      </a:extLst>
                    </a:gridCol>
                    <a:gridCol w="865018">
                      <a:extLst>
                        <a:ext uri="{9D8B030D-6E8A-4147-A177-3AD203B41FA5}">
                          <a16:colId xmlns:a16="http://schemas.microsoft.com/office/drawing/2014/main" val="20008"/>
                        </a:ext>
                      </a:extLst>
                    </a:gridCol>
                    <a:gridCol w="865018">
                      <a:extLst>
                        <a:ext uri="{9D8B030D-6E8A-4147-A177-3AD203B41FA5}">
                          <a16:colId xmlns:a16="http://schemas.microsoft.com/office/drawing/2014/main" val="20009"/>
                        </a:ext>
                      </a:extLst>
                    </a:gridCol>
                  </a:tblGrid>
                  <a:tr h="370840">
                    <a:tc>
                      <a:txBody>
                        <a:bodyPr/>
                        <a:lstStyle/>
                        <a:p>
                          <a:pPr algn="ctr"/>
                          <a14:m>
                            <m:oMathPara xmlns:m="http://schemas.openxmlformats.org/officeDocument/2006/math">
                              <m:oMathParaPr>
                                <m:jc m:val="centerGroup"/>
                              </m:oMathParaPr>
                              <m:oMath xmlns:m="http://schemas.openxmlformats.org/officeDocument/2006/math">
                                <m:r>
                                  <a:rPr lang="en-US" b="1" i="1" smtClean="0">
                                    <a:latin typeface="Cambria Math" charset="0"/>
                                  </a:rPr>
                                  <m:t>𝜶</m:t>
                                </m:r>
                              </m:oMath>
                            </m:oMathPara>
                          </a14:m>
                          <a:endParaRPr lang="en-US" dirty="0"/>
                        </a:p>
                      </a:txBody>
                      <a:tcPr/>
                    </a:tc>
                    <a:tc>
                      <a:txBody>
                        <a:bodyPr/>
                        <a:lstStyle/>
                        <a:p>
                          <a:pPr algn="ctr"/>
                          <a:r>
                            <a:rPr lang="en-US" dirty="0"/>
                            <a:t>0.800</a:t>
                          </a:r>
                        </a:p>
                      </a:txBody>
                      <a:tcPr/>
                    </a:tc>
                    <a:tc>
                      <a:txBody>
                        <a:bodyPr/>
                        <a:lstStyle/>
                        <a:p>
                          <a:pPr algn="ctr"/>
                          <a:r>
                            <a:rPr lang="en-US" dirty="0"/>
                            <a:t>0.850</a:t>
                          </a:r>
                        </a:p>
                      </a:txBody>
                      <a:tcPr/>
                    </a:tc>
                    <a:tc>
                      <a:txBody>
                        <a:bodyPr/>
                        <a:lstStyle/>
                        <a:p>
                          <a:pPr algn="ctr"/>
                          <a:r>
                            <a:rPr lang="en-US" dirty="0"/>
                            <a:t>0.900</a:t>
                          </a:r>
                        </a:p>
                      </a:txBody>
                      <a:tcPr/>
                    </a:tc>
                    <a:tc>
                      <a:txBody>
                        <a:bodyPr/>
                        <a:lstStyle/>
                        <a:p>
                          <a:pPr algn="ctr"/>
                          <a:r>
                            <a:rPr lang="en-US" dirty="0"/>
                            <a:t>0.950</a:t>
                          </a:r>
                        </a:p>
                      </a:txBody>
                      <a:tcPr/>
                    </a:tc>
                    <a:tc>
                      <a:txBody>
                        <a:bodyPr/>
                        <a:lstStyle/>
                        <a:p>
                          <a:pPr algn="ctr"/>
                          <a:r>
                            <a:rPr lang="en-US" dirty="0"/>
                            <a:t>0.975</a:t>
                          </a:r>
                        </a:p>
                      </a:txBody>
                      <a:tcPr/>
                    </a:tc>
                    <a:tc>
                      <a:txBody>
                        <a:bodyPr/>
                        <a:lstStyle/>
                        <a:p>
                          <a:pPr algn="ctr"/>
                          <a:r>
                            <a:rPr lang="en-US" dirty="0"/>
                            <a:t>0.990</a:t>
                          </a:r>
                        </a:p>
                      </a:txBody>
                      <a:tcPr/>
                    </a:tc>
                    <a:tc>
                      <a:txBody>
                        <a:bodyPr/>
                        <a:lstStyle/>
                        <a:p>
                          <a:pPr algn="ctr"/>
                          <a:r>
                            <a:rPr lang="en-US" dirty="0"/>
                            <a:t>0.995</a:t>
                          </a:r>
                        </a:p>
                      </a:txBody>
                      <a:tcPr/>
                    </a:tc>
                    <a:tc>
                      <a:txBody>
                        <a:bodyPr/>
                        <a:lstStyle/>
                        <a:p>
                          <a:pPr algn="ctr"/>
                          <a:r>
                            <a:rPr lang="en-US" dirty="0"/>
                            <a:t>0.999</a:t>
                          </a:r>
                        </a:p>
                      </a:txBody>
                      <a:tcPr/>
                    </a:tc>
                    <a:tc>
                      <a:txBody>
                        <a:bodyPr/>
                        <a:lstStyle/>
                        <a:p>
                          <a:pPr algn="ctr"/>
                          <a:r>
                            <a:rPr lang="en-US" dirty="0"/>
                            <a:t>0.9999</a:t>
                          </a:r>
                        </a:p>
                      </a:txBody>
                      <a:tcPr/>
                    </a:tc>
                    <a:extLst>
                      <a:ext uri="{0D108BD9-81ED-4DB2-BD59-A6C34878D82A}">
                        <a16:rowId xmlns:a16="http://schemas.microsoft.com/office/drawing/2014/main" val="10000"/>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𝑧</m:t>
                                    </m:r>
                                  </m:e>
                                  <m:sub>
                                    <m:r>
                                      <a:rPr lang="en-US" b="0" i="1" smtClean="0">
                                        <a:latin typeface="Cambria Math" charset="0"/>
                                      </a:rPr>
                                      <m:t>𝛼</m:t>
                                    </m:r>
                                  </m:sub>
                                </m:sSub>
                              </m:oMath>
                            </m:oMathPara>
                          </a14:m>
                          <a:endParaRPr lang="en-US" dirty="0"/>
                        </a:p>
                      </a:txBody>
                      <a:tcPr/>
                    </a:tc>
                    <a:tc>
                      <a:txBody>
                        <a:bodyPr/>
                        <a:lstStyle/>
                        <a:p>
                          <a:pPr algn="ctr"/>
                          <a:r>
                            <a:rPr lang="en-US" dirty="0"/>
                            <a:t>0.842</a:t>
                          </a:r>
                        </a:p>
                      </a:txBody>
                      <a:tcPr/>
                    </a:tc>
                    <a:tc>
                      <a:txBody>
                        <a:bodyPr/>
                        <a:lstStyle/>
                        <a:p>
                          <a:pPr algn="ctr"/>
                          <a:r>
                            <a:rPr lang="en-US" dirty="0"/>
                            <a:t>1.036</a:t>
                          </a:r>
                        </a:p>
                      </a:txBody>
                      <a:tcPr/>
                    </a:tc>
                    <a:tc>
                      <a:txBody>
                        <a:bodyPr/>
                        <a:lstStyle/>
                        <a:p>
                          <a:pPr algn="ctr"/>
                          <a:r>
                            <a:rPr lang="en-US" dirty="0"/>
                            <a:t>1.282</a:t>
                          </a:r>
                        </a:p>
                      </a:txBody>
                      <a:tcPr/>
                    </a:tc>
                    <a:tc>
                      <a:txBody>
                        <a:bodyPr/>
                        <a:lstStyle/>
                        <a:p>
                          <a:pPr algn="ctr"/>
                          <a:r>
                            <a:rPr lang="en-US" dirty="0"/>
                            <a:t>1.645</a:t>
                          </a:r>
                        </a:p>
                      </a:txBody>
                      <a:tcPr/>
                    </a:tc>
                    <a:tc>
                      <a:txBody>
                        <a:bodyPr/>
                        <a:lstStyle/>
                        <a:p>
                          <a:pPr algn="ctr"/>
                          <a:r>
                            <a:rPr lang="en-US" dirty="0"/>
                            <a:t>1.960</a:t>
                          </a:r>
                        </a:p>
                      </a:txBody>
                      <a:tcPr/>
                    </a:tc>
                    <a:tc>
                      <a:txBody>
                        <a:bodyPr/>
                        <a:lstStyle/>
                        <a:p>
                          <a:pPr algn="ctr"/>
                          <a:r>
                            <a:rPr lang="en-US" dirty="0"/>
                            <a:t>2.326</a:t>
                          </a:r>
                        </a:p>
                      </a:txBody>
                      <a:tcPr/>
                    </a:tc>
                    <a:tc>
                      <a:txBody>
                        <a:bodyPr/>
                        <a:lstStyle/>
                        <a:p>
                          <a:pPr algn="ctr"/>
                          <a:r>
                            <a:rPr lang="en-US" dirty="0"/>
                            <a:t>2.576</a:t>
                          </a:r>
                        </a:p>
                      </a:txBody>
                      <a:tcPr/>
                    </a:tc>
                    <a:tc>
                      <a:txBody>
                        <a:bodyPr/>
                        <a:lstStyle/>
                        <a:p>
                          <a:pPr algn="ctr"/>
                          <a:r>
                            <a:rPr lang="en-US" dirty="0"/>
                            <a:t>3.090</a:t>
                          </a:r>
                        </a:p>
                      </a:txBody>
                      <a:tcPr/>
                    </a:tc>
                    <a:tc>
                      <a:txBody>
                        <a:bodyPr/>
                        <a:lstStyle/>
                        <a:p>
                          <a:pPr algn="ctr"/>
                          <a:r>
                            <a:rPr lang="en-US" dirty="0"/>
                            <a:t>3.7190</a:t>
                          </a:r>
                        </a:p>
                      </a:txBody>
                      <a:tcPr/>
                    </a:tc>
                    <a:extLst>
                      <a:ext uri="{0D108BD9-81ED-4DB2-BD59-A6C34878D82A}">
                        <a16:rowId xmlns:a16="http://schemas.microsoft.com/office/drawing/2014/main" val="10001"/>
                      </a:ext>
                    </a:extLst>
                  </a:tr>
                </a:tbl>
              </a:graphicData>
            </a:graphic>
          </p:graphicFrame>
        </mc:Choice>
        <mc:Fallback xmlns="">
          <p:graphicFrame>
            <p:nvGraphicFramePr>
              <p:cNvPr id="5" name="Table 4"/>
              <p:cNvGraphicFramePr>
                <a:graphicFrameLocks noGrp="1"/>
              </p:cNvGraphicFramePr>
              <p:nvPr>
                <p:extLst>
                  <p:ext uri="{D42A27DB-BD31-4B8C-83A1-F6EECF244321}">
                    <p14:modId xmlns:p14="http://schemas.microsoft.com/office/powerpoint/2010/main" val="1587656919"/>
                  </p:ext>
                </p:extLst>
              </p:nvPr>
            </p:nvGraphicFramePr>
            <p:xfrm>
              <a:off x="484527" y="4605365"/>
              <a:ext cx="8650180" cy="741680"/>
            </p:xfrm>
            <a:graphic>
              <a:graphicData uri="http://schemas.openxmlformats.org/drawingml/2006/table">
                <a:tbl>
                  <a:tblPr firstRow="1" bandRow="1">
                    <a:tableStyleId>{5C22544A-7EE6-4342-B048-85BDC9FD1C3A}</a:tableStyleId>
                  </a:tblPr>
                  <a:tblGrid>
                    <a:gridCol w="865018"/>
                    <a:gridCol w="865018"/>
                    <a:gridCol w="865018"/>
                    <a:gridCol w="865018"/>
                    <a:gridCol w="865018"/>
                    <a:gridCol w="865018"/>
                    <a:gridCol w="865018"/>
                    <a:gridCol w="865018"/>
                    <a:gridCol w="865018"/>
                    <a:gridCol w="865018"/>
                  </a:tblGrid>
                  <a:tr h="370840">
                    <a:tc>
                      <a:txBody>
                        <a:bodyPr/>
                        <a:lstStyle/>
                        <a:p>
                          <a:endParaRPr lang="en-US"/>
                        </a:p>
                      </a:txBody>
                      <a:tcPr>
                        <a:blipFill rotWithShape="0">
                          <a:blip r:embed="rId3"/>
                          <a:stretch>
                            <a:fillRect l="-704" t="-8065" r="-902817" b="-120968"/>
                          </a:stretch>
                        </a:blipFill>
                      </a:tcPr>
                    </a:tc>
                    <a:tc>
                      <a:txBody>
                        <a:bodyPr/>
                        <a:lstStyle/>
                        <a:p>
                          <a:pPr algn="ctr"/>
                          <a:r>
                            <a:rPr lang="en-US" dirty="0" smtClean="0"/>
                            <a:t>0.800</a:t>
                          </a:r>
                          <a:endParaRPr lang="en-US" dirty="0"/>
                        </a:p>
                      </a:txBody>
                      <a:tcPr/>
                    </a:tc>
                    <a:tc>
                      <a:txBody>
                        <a:bodyPr/>
                        <a:lstStyle/>
                        <a:p>
                          <a:pPr algn="ctr"/>
                          <a:r>
                            <a:rPr lang="en-US" dirty="0" smtClean="0"/>
                            <a:t>0.850</a:t>
                          </a:r>
                          <a:endParaRPr lang="en-US" dirty="0"/>
                        </a:p>
                      </a:txBody>
                      <a:tcPr/>
                    </a:tc>
                    <a:tc>
                      <a:txBody>
                        <a:bodyPr/>
                        <a:lstStyle/>
                        <a:p>
                          <a:pPr algn="ctr"/>
                          <a:r>
                            <a:rPr lang="en-US" dirty="0" smtClean="0"/>
                            <a:t>0.900</a:t>
                          </a:r>
                          <a:endParaRPr lang="en-US" dirty="0"/>
                        </a:p>
                      </a:txBody>
                      <a:tcPr/>
                    </a:tc>
                    <a:tc>
                      <a:txBody>
                        <a:bodyPr/>
                        <a:lstStyle/>
                        <a:p>
                          <a:pPr algn="ctr"/>
                          <a:r>
                            <a:rPr lang="en-US" dirty="0" smtClean="0"/>
                            <a:t>0.950</a:t>
                          </a:r>
                          <a:endParaRPr lang="en-US" dirty="0"/>
                        </a:p>
                      </a:txBody>
                      <a:tcPr/>
                    </a:tc>
                    <a:tc>
                      <a:txBody>
                        <a:bodyPr/>
                        <a:lstStyle/>
                        <a:p>
                          <a:pPr algn="ctr"/>
                          <a:r>
                            <a:rPr lang="en-US" dirty="0" smtClean="0"/>
                            <a:t>0.975</a:t>
                          </a:r>
                          <a:endParaRPr lang="en-US" dirty="0"/>
                        </a:p>
                      </a:txBody>
                      <a:tcPr/>
                    </a:tc>
                    <a:tc>
                      <a:txBody>
                        <a:bodyPr/>
                        <a:lstStyle/>
                        <a:p>
                          <a:pPr algn="ctr"/>
                          <a:r>
                            <a:rPr lang="en-US" dirty="0" smtClean="0"/>
                            <a:t>0.990</a:t>
                          </a:r>
                          <a:endParaRPr lang="en-US" dirty="0"/>
                        </a:p>
                      </a:txBody>
                      <a:tcPr/>
                    </a:tc>
                    <a:tc>
                      <a:txBody>
                        <a:bodyPr/>
                        <a:lstStyle/>
                        <a:p>
                          <a:pPr algn="ctr"/>
                          <a:r>
                            <a:rPr lang="en-US" dirty="0" smtClean="0"/>
                            <a:t>0.995</a:t>
                          </a:r>
                          <a:endParaRPr lang="en-US" dirty="0"/>
                        </a:p>
                      </a:txBody>
                      <a:tcPr/>
                    </a:tc>
                    <a:tc>
                      <a:txBody>
                        <a:bodyPr/>
                        <a:lstStyle/>
                        <a:p>
                          <a:pPr algn="ctr"/>
                          <a:r>
                            <a:rPr lang="en-US" dirty="0" smtClean="0"/>
                            <a:t>0.999</a:t>
                          </a:r>
                          <a:endParaRPr lang="en-US" dirty="0"/>
                        </a:p>
                      </a:txBody>
                      <a:tcPr/>
                    </a:tc>
                    <a:tc>
                      <a:txBody>
                        <a:bodyPr/>
                        <a:lstStyle/>
                        <a:p>
                          <a:pPr algn="ctr"/>
                          <a:r>
                            <a:rPr lang="en-US" dirty="0" smtClean="0"/>
                            <a:t>0.9999</a:t>
                          </a:r>
                          <a:endParaRPr lang="en-US" dirty="0"/>
                        </a:p>
                      </a:txBody>
                      <a:tcPr/>
                    </a:tc>
                  </a:tr>
                  <a:tr h="370840">
                    <a:tc>
                      <a:txBody>
                        <a:bodyPr/>
                        <a:lstStyle/>
                        <a:p>
                          <a:endParaRPr lang="en-US"/>
                        </a:p>
                      </a:txBody>
                      <a:tcPr>
                        <a:blipFill rotWithShape="0">
                          <a:blip r:embed="rId3"/>
                          <a:stretch>
                            <a:fillRect l="-704" t="-109836" r="-902817" b="-22951"/>
                          </a:stretch>
                        </a:blipFill>
                      </a:tcPr>
                    </a:tc>
                    <a:tc>
                      <a:txBody>
                        <a:bodyPr/>
                        <a:lstStyle/>
                        <a:p>
                          <a:pPr algn="ctr"/>
                          <a:r>
                            <a:rPr lang="en-US" dirty="0" smtClean="0"/>
                            <a:t>0.842</a:t>
                          </a:r>
                          <a:endParaRPr lang="en-US" dirty="0"/>
                        </a:p>
                      </a:txBody>
                      <a:tcPr/>
                    </a:tc>
                    <a:tc>
                      <a:txBody>
                        <a:bodyPr/>
                        <a:lstStyle/>
                        <a:p>
                          <a:pPr algn="ctr"/>
                          <a:r>
                            <a:rPr lang="en-US" dirty="0" smtClean="0"/>
                            <a:t>1.036</a:t>
                          </a:r>
                          <a:endParaRPr lang="en-US" dirty="0"/>
                        </a:p>
                      </a:txBody>
                      <a:tcPr/>
                    </a:tc>
                    <a:tc>
                      <a:txBody>
                        <a:bodyPr/>
                        <a:lstStyle/>
                        <a:p>
                          <a:pPr algn="ctr"/>
                          <a:r>
                            <a:rPr lang="en-US" dirty="0" smtClean="0"/>
                            <a:t>1.282</a:t>
                          </a:r>
                          <a:endParaRPr lang="en-US" dirty="0"/>
                        </a:p>
                      </a:txBody>
                      <a:tcPr/>
                    </a:tc>
                    <a:tc>
                      <a:txBody>
                        <a:bodyPr/>
                        <a:lstStyle/>
                        <a:p>
                          <a:pPr algn="ctr"/>
                          <a:r>
                            <a:rPr lang="en-US" dirty="0" smtClean="0"/>
                            <a:t>1.645</a:t>
                          </a:r>
                          <a:endParaRPr lang="en-US" dirty="0"/>
                        </a:p>
                      </a:txBody>
                      <a:tcPr/>
                    </a:tc>
                    <a:tc>
                      <a:txBody>
                        <a:bodyPr/>
                        <a:lstStyle/>
                        <a:p>
                          <a:pPr algn="ctr"/>
                          <a:r>
                            <a:rPr lang="en-US" dirty="0" smtClean="0"/>
                            <a:t>1.960</a:t>
                          </a:r>
                          <a:endParaRPr lang="en-US" dirty="0"/>
                        </a:p>
                      </a:txBody>
                      <a:tcPr/>
                    </a:tc>
                    <a:tc>
                      <a:txBody>
                        <a:bodyPr/>
                        <a:lstStyle/>
                        <a:p>
                          <a:pPr algn="ctr"/>
                          <a:r>
                            <a:rPr lang="en-US" dirty="0" smtClean="0"/>
                            <a:t>2.326</a:t>
                          </a:r>
                          <a:endParaRPr lang="en-US" dirty="0"/>
                        </a:p>
                      </a:txBody>
                      <a:tcPr/>
                    </a:tc>
                    <a:tc>
                      <a:txBody>
                        <a:bodyPr/>
                        <a:lstStyle/>
                        <a:p>
                          <a:pPr algn="ctr"/>
                          <a:r>
                            <a:rPr lang="en-US" dirty="0" smtClean="0"/>
                            <a:t>2.576</a:t>
                          </a:r>
                          <a:endParaRPr lang="en-US" dirty="0"/>
                        </a:p>
                      </a:txBody>
                      <a:tcPr/>
                    </a:tc>
                    <a:tc>
                      <a:txBody>
                        <a:bodyPr/>
                        <a:lstStyle/>
                        <a:p>
                          <a:pPr algn="ctr"/>
                          <a:r>
                            <a:rPr lang="en-US" dirty="0" smtClean="0"/>
                            <a:t>3.090</a:t>
                          </a:r>
                          <a:endParaRPr lang="en-US" dirty="0"/>
                        </a:p>
                      </a:txBody>
                      <a:tcPr/>
                    </a:tc>
                    <a:tc>
                      <a:txBody>
                        <a:bodyPr/>
                        <a:lstStyle/>
                        <a:p>
                          <a:pPr algn="ctr"/>
                          <a:r>
                            <a:rPr lang="en-US" dirty="0" smtClean="0"/>
                            <a:t>3.7190</a:t>
                          </a:r>
                          <a:endParaRPr lang="en-US" dirty="0"/>
                        </a:p>
                      </a:txBody>
                      <a:tcPr/>
                    </a:tc>
                  </a:tr>
                </a:tbl>
              </a:graphicData>
            </a:graphic>
          </p:graphicFrame>
        </mc:Fallback>
      </mc:AlternateContent>
      <mc:AlternateContent xmlns:mc="http://schemas.openxmlformats.org/markup-compatibility/2006" xmlns:a14="http://schemas.microsoft.com/office/drawing/2010/main">
        <mc:Choice Requires="a14">
          <p:sp>
            <p:nvSpPr>
              <p:cNvPr id="6" name="TextBox 5"/>
              <p:cNvSpPr txBox="1"/>
              <p:nvPr/>
            </p:nvSpPr>
            <p:spPr>
              <a:xfrm>
                <a:off x="382772" y="5433237"/>
                <a:ext cx="8442251" cy="369332"/>
              </a:xfrm>
              <a:prstGeom prst="rect">
                <a:avLst/>
              </a:prstGeom>
              <a:noFill/>
            </p:spPr>
            <p:txBody>
              <a:bodyPr wrap="square" rtlCol="0">
                <a:spAutoFit/>
              </a:bodyPr>
              <a:lstStyle/>
              <a:p>
                <a:r>
                  <a:rPr lang="en-US" dirty="0"/>
                  <a:t>Quantiles </a:t>
                </a:r>
                <a14:m>
                  <m:oMath xmlns:m="http://schemas.openxmlformats.org/officeDocument/2006/math">
                    <m:sSub>
                      <m:sSubPr>
                        <m:ctrlPr>
                          <a:rPr lang="en-US" i="1">
                            <a:latin typeface="Cambria Math" panose="02040503050406030204" pitchFamily="18" charset="0"/>
                          </a:rPr>
                        </m:ctrlPr>
                      </m:sSubPr>
                      <m:e>
                        <m:r>
                          <a:rPr lang="en-US" i="1">
                            <a:latin typeface="Cambria Math" charset="0"/>
                          </a:rPr>
                          <m:t>𝑧</m:t>
                        </m:r>
                      </m:e>
                      <m:sub>
                        <m:r>
                          <a:rPr lang="en-US" i="1">
                            <a:latin typeface="Cambria Math" charset="0"/>
                          </a:rPr>
                          <m:t>𝛼</m:t>
                        </m:r>
                      </m:sub>
                    </m:sSub>
                  </m:oMath>
                </a14:m>
                <a:r>
                  <a:rPr lang="en-US" dirty="0"/>
                  <a:t> of the </a:t>
                </a:r>
                <a14:m>
                  <m:oMath xmlns:m="http://schemas.openxmlformats.org/officeDocument/2006/math">
                    <m:r>
                      <a:rPr lang="en-US" i="1">
                        <a:latin typeface="Cambria Math" charset="0"/>
                        <a:ea typeface="Cambria Math" charset="0"/>
                        <a:cs typeface="Cambria Math" charset="0"/>
                      </a:rPr>
                      <m:t>𝒩</m:t>
                    </m:r>
                    <m:d>
                      <m:dPr>
                        <m:ctrlPr>
                          <a:rPr lang="en-US" i="1">
                            <a:latin typeface="Cambria Math" panose="02040503050406030204" pitchFamily="18" charset="0"/>
                            <a:ea typeface="Cambria Math" charset="0"/>
                            <a:cs typeface="Cambria Math" charset="0"/>
                          </a:rPr>
                        </m:ctrlPr>
                      </m:dPr>
                      <m:e>
                        <m:r>
                          <a:rPr lang="en-US" b="0" i="1" smtClean="0">
                            <a:latin typeface="Cambria Math" charset="0"/>
                            <a:ea typeface="Cambria Math" charset="0"/>
                            <a:cs typeface="Cambria Math" charset="0"/>
                          </a:rPr>
                          <m:t>0</m:t>
                        </m:r>
                        <m:r>
                          <a:rPr lang="en-US" i="1">
                            <a:latin typeface="Cambria Math" charset="0"/>
                            <a:ea typeface="Cambria Math" charset="0"/>
                            <a:cs typeface="Cambria Math" charset="0"/>
                          </a:rPr>
                          <m:t>,</m:t>
                        </m:r>
                        <m:r>
                          <a:rPr lang="en-US" b="0" i="1" smtClean="0">
                            <a:latin typeface="Cambria Math" charset="0"/>
                            <a:ea typeface="Cambria Math" charset="0"/>
                            <a:cs typeface="Cambria Math" charset="0"/>
                          </a:rPr>
                          <m:t>1</m:t>
                        </m:r>
                      </m:e>
                    </m:d>
                    <m:r>
                      <a:rPr lang="en-US" b="0" i="1">
                        <a:latin typeface="Cambria Math" charset="0"/>
                        <a:ea typeface="Cambria Math" charset="0"/>
                        <a:cs typeface="Cambria Math" charset="0"/>
                      </a:rPr>
                      <m:t> </m:t>
                    </m:r>
                  </m:oMath>
                </a14:m>
                <a:r>
                  <a:rPr lang="en-US" dirty="0"/>
                  <a:t>distribution for some values of </a:t>
                </a:r>
                <a14:m>
                  <m:oMath xmlns:m="http://schemas.openxmlformats.org/officeDocument/2006/math">
                    <m:r>
                      <a:rPr lang="en-US" b="0" i="1" smtClean="0">
                        <a:latin typeface="Cambria Math" charset="0"/>
                      </a:rPr>
                      <m:t>𝛼</m:t>
                    </m:r>
                  </m:oMath>
                </a14:m>
                <a:r>
                  <a:rPr lang="en-US" dirty="0"/>
                  <a:t>. </a:t>
                </a:r>
              </a:p>
            </p:txBody>
          </p:sp>
        </mc:Choice>
        <mc:Fallback xmlns="">
          <p:sp>
            <p:nvSpPr>
              <p:cNvPr id="6" name="TextBox 5"/>
              <p:cNvSpPr txBox="1">
                <a:spLocks noRot="1" noChangeAspect="1" noMove="1" noResize="1" noEditPoints="1" noAdjustHandles="1" noChangeArrowheads="1" noChangeShapeType="1" noTextEdit="1"/>
              </p:cNvSpPr>
              <p:nvPr/>
            </p:nvSpPr>
            <p:spPr>
              <a:xfrm>
                <a:off x="382772" y="5433237"/>
                <a:ext cx="8442251" cy="369332"/>
              </a:xfrm>
              <a:prstGeom prst="rect">
                <a:avLst/>
              </a:prstGeom>
              <a:blipFill rotWithShape="0">
                <a:blip r:embed="rId4"/>
                <a:stretch>
                  <a:fillRect l="-650" t="-95082" b="-11967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4869712" y="1892595"/>
                <a:ext cx="5613990" cy="671209"/>
              </a:xfrm>
              <a:prstGeom prst="rect">
                <a:avLst/>
              </a:prstGeom>
              <a:solidFill>
                <a:schemeClr val="accent1">
                  <a:lumMod val="20000"/>
                  <a:lumOff val="80000"/>
                </a:schemeClr>
              </a:solidFill>
              <a:ln>
                <a:solidFill>
                  <a:schemeClr val="accent1"/>
                </a:solidFill>
              </a:ln>
            </p:spPr>
            <p:txBody>
              <a:bodyPr wrap="square" rtlCol="0">
                <a:spAutoFit/>
              </a:bodyPr>
              <a:lstStyle/>
              <a:p>
                <a14:m>
                  <m:oMath xmlns:m="http://schemas.openxmlformats.org/officeDocument/2006/math">
                    <m:r>
                      <a:rPr lang="en-US" b="0" i="1" smtClean="0">
                        <a:latin typeface="Cambria Math" charset="0"/>
                      </a:rPr>
                      <m:t>𝑃</m:t>
                    </m:r>
                    <m:d>
                      <m:dPr>
                        <m:ctrlPr>
                          <a:rPr lang="en-US" b="0" i="1" smtClean="0">
                            <a:latin typeface="Cambria Math" panose="02040503050406030204" pitchFamily="18" charset="0"/>
                          </a:rPr>
                        </m:ctrlPr>
                      </m:dPr>
                      <m:e>
                        <m:r>
                          <a:rPr lang="en-US" b="0" i="1" smtClean="0">
                            <a:latin typeface="Cambria Math" charset="0"/>
                          </a:rPr>
                          <m:t>𝑍</m:t>
                        </m:r>
                        <m:r>
                          <a:rPr lang="en-US" b="0" i="1" smtClean="0">
                            <a:latin typeface="Cambria Math" charset="0"/>
                          </a:rPr>
                          <m:t>≤</m:t>
                        </m:r>
                        <m:sSub>
                          <m:sSubPr>
                            <m:ctrlPr>
                              <a:rPr lang="en-US" b="0" i="1" smtClean="0">
                                <a:latin typeface="Cambria Math" panose="02040503050406030204" pitchFamily="18" charset="0"/>
                              </a:rPr>
                            </m:ctrlPr>
                          </m:sSubPr>
                          <m:e>
                            <m:r>
                              <a:rPr lang="en-US" b="0" i="1" smtClean="0">
                                <a:latin typeface="Cambria Math" charset="0"/>
                              </a:rPr>
                              <m:t>𝑍</m:t>
                            </m:r>
                          </m:e>
                          <m:sub>
                            <m:r>
                              <a:rPr lang="en-US" i="1">
                                <a:latin typeface="Cambria Math" charset="0"/>
                              </a:rPr>
                              <m:t>𝛼</m:t>
                            </m:r>
                          </m:sub>
                        </m:sSub>
                      </m:e>
                    </m:d>
                    <m:r>
                      <a:rPr lang="en-US" b="0" i="1" smtClean="0">
                        <a:latin typeface="Cambria Math" charset="0"/>
                      </a:rPr>
                      <m:t>=</m:t>
                    </m:r>
                    <m:r>
                      <a:rPr lang="en-US" b="0" i="1" smtClean="0">
                        <a:latin typeface="Cambria Math" charset="0"/>
                      </a:rPr>
                      <m:t>𝜙</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charset="0"/>
                              </a:rPr>
                              <m:t>𝑍</m:t>
                            </m:r>
                          </m:e>
                          <m:sub>
                            <m:r>
                              <a:rPr lang="en-US" b="0" i="1" smtClean="0">
                                <a:latin typeface="Cambria Math" charset="0"/>
                              </a:rPr>
                              <m:t>𝛼</m:t>
                            </m:r>
                          </m:sub>
                        </m:sSub>
                      </m:e>
                    </m:d>
                    <m:r>
                      <a:rPr lang="en-US" b="0" i="1" smtClean="0">
                        <a:latin typeface="Cambria Math" charset="0"/>
                      </a:rPr>
                      <m:t>=</m:t>
                    </m:r>
                    <m:r>
                      <a:rPr lang="en-US" b="0" i="1" smtClean="0">
                        <a:latin typeface="Cambria Math" charset="0"/>
                      </a:rPr>
                      <m:t>𝛼</m:t>
                    </m:r>
                  </m:oMath>
                </a14:m>
                <a:r>
                  <a:rPr lang="en-US" b="0" dirty="0"/>
                  <a:t>. Also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𝑍</m:t>
                        </m:r>
                      </m:e>
                      <m:sub>
                        <m:r>
                          <a:rPr lang="en-US" b="0" i="1" smtClean="0">
                            <a:latin typeface="Cambria Math" charset="0"/>
                          </a:rPr>
                          <m:t>𝛼</m:t>
                        </m:r>
                      </m:sub>
                    </m:sSub>
                    <m:r>
                      <a:rPr lang="en-US" b="0" i="1" smtClean="0">
                        <a:latin typeface="Cambria Math" charset="0"/>
                      </a:rPr>
                      <m:t>=−</m:t>
                    </m:r>
                    <m:sSub>
                      <m:sSubPr>
                        <m:ctrlPr>
                          <a:rPr lang="en-US" b="0" i="1" smtClean="0">
                            <a:latin typeface="Cambria Math" panose="02040503050406030204" pitchFamily="18" charset="0"/>
                          </a:rPr>
                        </m:ctrlPr>
                      </m:sSubPr>
                      <m:e>
                        <m:r>
                          <a:rPr lang="en-US" b="0" i="1" smtClean="0">
                            <a:latin typeface="Cambria Math" charset="0"/>
                          </a:rPr>
                          <m:t>𝑍</m:t>
                        </m:r>
                      </m:e>
                      <m:sub>
                        <m:r>
                          <a:rPr lang="en-US" b="0" i="1" smtClean="0">
                            <a:latin typeface="Cambria Math" charset="0"/>
                          </a:rPr>
                          <m:t>1−</m:t>
                        </m:r>
                        <m:r>
                          <a:rPr lang="en-US" b="0" i="1" smtClean="0">
                            <a:latin typeface="Cambria Math" charset="0"/>
                          </a:rPr>
                          <m:t>𝛼</m:t>
                        </m:r>
                      </m:sub>
                    </m:sSub>
                  </m:oMath>
                </a14:m>
                <a:endParaRPr lang="en-US" b="0" dirty="0"/>
              </a:p>
              <a:p>
                <a14:m>
                  <m:oMath xmlns:m="http://schemas.openxmlformats.org/officeDocument/2006/math">
                    <m:r>
                      <a:rPr lang="en-US" b="0" i="1" smtClean="0">
                        <a:latin typeface="Cambria Math" charset="0"/>
                      </a:rPr>
                      <m:t>𝑃</m:t>
                    </m:r>
                    <m:r>
                      <a:rPr lang="en-US" b="0" i="1" smtClean="0">
                        <a:latin typeface="Cambria Math" charset="0"/>
                      </a:rPr>
                      <m:t>(</m:t>
                    </m:r>
                    <m:sSub>
                      <m:sSubPr>
                        <m:ctrlPr>
                          <a:rPr lang="en-US" b="0" i="1" smtClean="0">
                            <a:latin typeface="Cambria Math" panose="02040503050406030204" pitchFamily="18" charset="0"/>
                          </a:rPr>
                        </m:ctrlPr>
                      </m:sSubPr>
                      <m:e>
                        <m:r>
                          <a:rPr lang="en-US" b="0" i="1" smtClean="0">
                            <a:latin typeface="Cambria Math" charset="0"/>
                          </a:rPr>
                          <m:t>𝑍</m:t>
                        </m:r>
                      </m:e>
                      <m:sub>
                        <m:r>
                          <a:rPr lang="en-US" i="1">
                            <a:latin typeface="Cambria Math" charset="0"/>
                          </a:rPr>
                          <m:t>𝛼</m:t>
                        </m:r>
                        <m:r>
                          <a:rPr lang="en-US" i="1">
                            <a:latin typeface="Cambria Math" charset="0"/>
                          </a:rPr>
                          <m:t>/2</m:t>
                        </m:r>
                      </m:sub>
                    </m:sSub>
                    <m:r>
                      <a:rPr lang="en-US" b="0" i="1" smtClean="0">
                        <a:latin typeface="Cambria Math" charset="0"/>
                      </a:rPr>
                      <m:t>≤</m:t>
                    </m:r>
                    <m:r>
                      <a:rPr lang="en-US" b="0" i="1" smtClean="0">
                        <a:latin typeface="Cambria Math" charset="0"/>
                      </a:rPr>
                      <m:t>𝑍</m:t>
                    </m:r>
                    <m:r>
                      <a:rPr lang="en-US" b="0" i="1" smtClean="0">
                        <a:latin typeface="Cambria Math" charset="0"/>
                      </a:rPr>
                      <m:t>≤</m:t>
                    </m:r>
                    <m:sSub>
                      <m:sSubPr>
                        <m:ctrlPr>
                          <a:rPr lang="en-US" b="0" i="1" smtClean="0">
                            <a:latin typeface="Cambria Math" panose="02040503050406030204" pitchFamily="18" charset="0"/>
                          </a:rPr>
                        </m:ctrlPr>
                      </m:sSubPr>
                      <m:e>
                        <m:r>
                          <a:rPr lang="en-US" b="0" i="1" smtClean="0">
                            <a:latin typeface="Cambria Math" charset="0"/>
                          </a:rPr>
                          <m:t>𝑍</m:t>
                        </m:r>
                      </m:e>
                      <m:sub>
                        <m:r>
                          <a:rPr lang="en-US" b="0" i="1" smtClean="0">
                            <a:latin typeface="Cambria Math" charset="0"/>
                          </a:rPr>
                          <m:t>1−</m:t>
                        </m:r>
                        <m:r>
                          <a:rPr lang="en-US" i="1">
                            <a:latin typeface="Cambria Math" charset="0"/>
                          </a:rPr>
                          <m:t>𝛼</m:t>
                        </m:r>
                        <m:r>
                          <a:rPr lang="en-US" i="1">
                            <a:latin typeface="Cambria Math" charset="0"/>
                          </a:rPr>
                          <m:t>/2</m:t>
                        </m:r>
                      </m:sub>
                    </m:sSub>
                  </m:oMath>
                </a14:m>
                <a:r>
                  <a:rPr lang="en-US" b="0" dirty="0"/>
                  <a:t>)=</a:t>
                </a:r>
                <a14:m>
                  <m:oMath xmlns:m="http://schemas.openxmlformats.org/officeDocument/2006/math">
                    <m:r>
                      <a:rPr lang="en-US" b="0" i="1" dirty="0" smtClean="0">
                        <a:latin typeface="Cambria Math" charset="0"/>
                      </a:rPr>
                      <m:t>1−</m:t>
                    </m:r>
                    <m:r>
                      <a:rPr lang="en-US" b="0" i="1" dirty="0" smtClean="0">
                        <a:latin typeface="Cambria Math" charset="0"/>
                      </a:rPr>
                      <m:t>𝛼</m:t>
                    </m:r>
                  </m:oMath>
                </a14:m>
                <a:endParaRPr lang="en-US" b="0" dirty="0"/>
              </a:p>
            </p:txBody>
          </p:sp>
        </mc:Choice>
        <mc:Fallback xmlns="">
          <p:sp>
            <p:nvSpPr>
              <p:cNvPr id="7" name="TextBox 6"/>
              <p:cNvSpPr txBox="1">
                <a:spLocks noRot="1" noChangeAspect="1" noMove="1" noResize="1" noEditPoints="1" noAdjustHandles="1" noChangeArrowheads="1" noChangeShapeType="1" noTextEdit="1"/>
              </p:cNvSpPr>
              <p:nvPr/>
            </p:nvSpPr>
            <p:spPr>
              <a:xfrm>
                <a:off x="4869712" y="1892595"/>
                <a:ext cx="5613990" cy="671209"/>
              </a:xfrm>
              <a:prstGeom prst="rect">
                <a:avLst/>
              </a:prstGeom>
              <a:blipFill rotWithShape="0">
                <a:blip r:embed="rId5"/>
                <a:stretch>
                  <a:fillRect t="-3540" b="-8850"/>
                </a:stretch>
              </a:blipFill>
              <a:ln>
                <a:solidFill>
                  <a:schemeClr val="accent1"/>
                </a:solidFill>
              </a:ln>
            </p:spPr>
            <p:txBody>
              <a:bodyPr/>
              <a:lstStyle/>
              <a:p>
                <a:r>
                  <a:rPr lang="en-US">
                    <a:noFill/>
                  </a:rPr>
                  <a:t> </a:t>
                </a:r>
              </a:p>
            </p:txBody>
          </p:sp>
        </mc:Fallback>
      </mc:AlternateContent>
      <p:cxnSp>
        <p:nvCxnSpPr>
          <p:cNvPr id="9" name="Straight Connector 8"/>
          <p:cNvCxnSpPr/>
          <p:nvPr/>
        </p:nvCxnSpPr>
        <p:spPr>
          <a:xfrm>
            <a:off x="2158409" y="1892595"/>
            <a:ext cx="0" cy="2211572"/>
          </a:xfrm>
          <a:prstGeom prst="line">
            <a:avLst/>
          </a:prstGeom>
          <a:ln>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3235842" y="1892595"/>
            <a:ext cx="0" cy="2211572"/>
          </a:xfrm>
          <a:prstGeom prst="line">
            <a:avLst/>
          </a:prstGeom>
          <a:ln>
            <a:solidFill>
              <a:srgbClr val="C00000"/>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TextBox 11"/>
              <p:cNvSpPr txBox="1"/>
              <p:nvPr/>
            </p:nvSpPr>
            <p:spPr>
              <a:xfrm>
                <a:off x="1623239" y="3666366"/>
                <a:ext cx="616688" cy="36067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i="1">
                              <a:latin typeface="Cambria Math" charset="0"/>
                            </a:rPr>
                            <m:t>𝑍</m:t>
                          </m:r>
                        </m:e>
                        <m:sub>
                          <m:r>
                            <a:rPr lang="en-US" sz="1600" i="1">
                              <a:latin typeface="Cambria Math" charset="0"/>
                            </a:rPr>
                            <m:t>𝛼</m:t>
                          </m:r>
                          <m:r>
                            <a:rPr lang="en-US" sz="1600" b="0" i="1" smtClean="0">
                              <a:latin typeface="Cambria Math" charset="0"/>
                            </a:rPr>
                            <m:t>/2</m:t>
                          </m:r>
                        </m:sub>
                      </m:sSub>
                    </m:oMath>
                  </m:oMathPara>
                </a14:m>
                <a:endParaRPr lang="en-US" sz="1600" dirty="0"/>
              </a:p>
            </p:txBody>
          </p:sp>
        </mc:Choice>
        <mc:Fallback xmlns="">
          <p:sp>
            <p:nvSpPr>
              <p:cNvPr id="12" name="TextBox 11"/>
              <p:cNvSpPr txBox="1">
                <a:spLocks noRot="1" noChangeAspect="1" noMove="1" noResize="1" noEditPoints="1" noAdjustHandles="1" noChangeArrowheads="1" noChangeShapeType="1" noTextEdit="1"/>
              </p:cNvSpPr>
              <p:nvPr/>
            </p:nvSpPr>
            <p:spPr>
              <a:xfrm>
                <a:off x="1623239" y="3666366"/>
                <a:ext cx="616688" cy="360676"/>
              </a:xfrm>
              <a:prstGeom prst="rect">
                <a:avLst/>
              </a:prstGeom>
              <a:blipFill rotWithShape="0">
                <a:blip r:embed="rId6"/>
                <a:stretch>
                  <a:fillRect b="-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p:cNvSpPr txBox="1"/>
              <p:nvPr/>
            </p:nvSpPr>
            <p:spPr>
              <a:xfrm>
                <a:off x="3189022" y="3737807"/>
                <a:ext cx="616688" cy="36067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i="1">
                              <a:latin typeface="Cambria Math" charset="0"/>
                            </a:rPr>
                            <m:t>𝑍</m:t>
                          </m:r>
                        </m:e>
                        <m:sub>
                          <m:r>
                            <a:rPr lang="en-US" sz="1600" b="0" i="1" smtClean="0">
                              <a:latin typeface="Cambria Math" charset="0"/>
                            </a:rPr>
                            <m:t>1−</m:t>
                          </m:r>
                          <m:r>
                            <a:rPr lang="en-US" sz="1600" i="1">
                              <a:latin typeface="Cambria Math" charset="0"/>
                            </a:rPr>
                            <m:t>𝛼</m:t>
                          </m:r>
                          <m:r>
                            <a:rPr lang="en-US" sz="1600" b="0" i="1" smtClean="0">
                              <a:latin typeface="Cambria Math" charset="0"/>
                            </a:rPr>
                            <m:t>/2</m:t>
                          </m:r>
                        </m:sub>
                      </m:sSub>
                    </m:oMath>
                  </m:oMathPara>
                </a14:m>
                <a:endParaRPr lang="en-US" sz="1600" dirty="0"/>
              </a:p>
            </p:txBody>
          </p:sp>
        </mc:Choice>
        <mc:Fallback xmlns="">
          <p:sp>
            <p:nvSpPr>
              <p:cNvPr id="13" name="TextBox 12"/>
              <p:cNvSpPr txBox="1">
                <a:spLocks noRot="1" noChangeAspect="1" noMove="1" noResize="1" noEditPoints="1" noAdjustHandles="1" noChangeArrowheads="1" noChangeShapeType="1" noTextEdit="1"/>
              </p:cNvSpPr>
              <p:nvPr/>
            </p:nvSpPr>
            <p:spPr>
              <a:xfrm>
                <a:off x="3189022" y="3737807"/>
                <a:ext cx="616688" cy="360676"/>
              </a:xfrm>
              <a:prstGeom prst="rect">
                <a:avLst/>
              </a:prstGeom>
              <a:blipFill rotWithShape="0">
                <a:blip r:embed="rId7"/>
                <a:stretch>
                  <a:fillRect r="-14851" b="-678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p:cNvSpPr txBox="1"/>
              <p:nvPr/>
            </p:nvSpPr>
            <p:spPr>
              <a:xfrm>
                <a:off x="2254102" y="2954275"/>
                <a:ext cx="88604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1−</m:t>
                      </m:r>
                      <m:r>
                        <a:rPr lang="en-US" b="0" i="1" smtClean="0">
                          <a:latin typeface="Cambria Math" charset="0"/>
                        </a:rPr>
                        <m:t>𝛼</m:t>
                      </m:r>
                    </m:oMath>
                  </m:oMathPara>
                </a14:m>
                <a:endParaRPr lang="en-US" dirty="0"/>
              </a:p>
            </p:txBody>
          </p:sp>
        </mc:Choice>
        <mc:Fallback xmlns="">
          <p:sp>
            <p:nvSpPr>
              <p:cNvPr id="14" name="TextBox 13"/>
              <p:cNvSpPr txBox="1">
                <a:spLocks noRot="1" noChangeAspect="1" noMove="1" noResize="1" noEditPoints="1" noAdjustHandles="1" noChangeArrowheads="1" noChangeShapeType="1" noTextEdit="1"/>
              </p:cNvSpPr>
              <p:nvPr/>
            </p:nvSpPr>
            <p:spPr>
              <a:xfrm>
                <a:off x="2254102" y="2954275"/>
                <a:ext cx="886047" cy="369332"/>
              </a:xfrm>
              <a:prstGeom prst="rect">
                <a:avLst/>
              </a:prstGeom>
              <a:blipFill rotWithShape="0">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p:cNvSpPr txBox="1"/>
              <p:nvPr/>
            </p:nvSpPr>
            <p:spPr>
              <a:xfrm>
                <a:off x="1645903" y="3368475"/>
                <a:ext cx="71238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𝛼</m:t>
                      </m:r>
                      <m:r>
                        <a:rPr lang="en-US" b="0" i="1" smtClean="0">
                          <a:latin typeface="Cambria Math" charset="0"/>
                        </a:rPr>
                        <m:t>/2</m:t>
                      </m:r>
                    </m:oMath>
                  </m:oMathPara>
                </a14:m>
                <a:endParaRPr lang="en-US" dirty="0"/>
              </a:p>
            </p:txBody>
          </p:sp>
        </mc:Choice>
        <mc:Fallback xmlns="">
          <p:sp>
            <p:nvSpPr>
              <p:cNvPr id="15" name="TextBox 14"/>
              <p:cNvSpPr txBox="1">
                <a:spLocks noRot="1" noChangeAspect="1" noMove="1" noResize="1" noEditPoints="1" noAdjustHandles="1" noChangeArrowheads="1" noChangeShapeType="1" noTextEdit="1"/>
              </p:cNvSpPr>
              <p:nvPr/>
            </p:nvSpPr>
            <p:spPr>
              <a:xfrm>
                <a:off x="1645903" y="3368475"/>
                <a:ext cx="712381" cy="369332"/>
              </a:xfrm>
              <a:prstGeom prst="rect">
                <a:avLst/>
              </a:prstGeom>
              <a:blipFill rotWithShape="0">
                <a:blip r:embed="rId9"/>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p:cNvSpPr txBox="1"/>
              <p:nvPr/>
            </p:nvSpPr>
            <p:spPr>
              <a:xfrm>
                <a:off x="3119911" y="3366703"/>
                <a:ext cx="71238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𝛼</m:t>
                      </m:r>
                      <m:r>
                        <a:rPr lang="en-US" b="0" i="1" smtClean="0">
                          <a:latin typeface="Cambria Math" charset="0"/>
                        </a:rPr>
                        <m:t>/2</m:t>
                      </m:r>
                    </m:oMath>
                  </m:oMathPara>
                </a14:m>
                <a:endParaRPr lang="en-US" dirty="0"/>
              </a:p>
            </p:txBody>
          </p:sp>
        </mc:Choice>
        <mc:Fallback xmlns="">
          <p:sp>
            <p:nvSpPr>
              <p:cNvPr id="16" name="TextBox 15"/>
              <p:cNvSpPr txBox="1">
                <a:spLocks noRot="1" noChangeAspect="1" noMove="1" noResize="1" noEditPoints="1" noAdjustHandles="1" noChangeArrowheads="1" noChangeShapeType="1" noTextEdit="1"/>
              </p:cNvSpPr>
              <p:nvPr/>
            </p:nvSpPr>
            <p:spPr>
              <a:xfrm>
                <a:off x="3119911" y="3366703"/>
                <a:ext cx="712381" cy="369332"/>
              </a:xfrm>
              <a:prstGeom prst="rect">
                <a:avLst/>
              </a:prstGeom>
              <a:blipFill rotWithShape="0">
                <a:blip r:embed="rId10"/>
                <a:stretch>
                  <a:fillRect b="-13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p:cNvSpPr txBox="1"/>
              <p:nvPr/>
            </p:nvSpPr>
            <p:spPr>
              <a:xfrm>
                <a:off x="4809617" y="3029766"/>
                <a:ext cx="5769778" cy="948208"/>
              </a:xfrm>
              <a:prstGeom prst="rect">
                <a:avLst/>
              </a:prstGeom>
              <a:noFill/>
            </p:spPr>
            <p:txBody>
              <a:bodyPr wrap="square" rtlCol="0">
                <a:spAutoFit/>
              </a:bodyPr>
              <a:lstStyle/>
              <a:p>
                <a14:m>
                  <m:oMath xmlns:m="http://schemas.openxmlformats.org/officeDocument/2006/math">
                    <m:r>
                      <a:rPr lang="en-US" b="0" i="1" smtClean="0">
                        <a:latin typeface="Cambria Math" charset="0"/>
                      </a:rPr>
                      <m:t>𝛼</m:t>
                    </m:r>
                    <m:r>
                      <a:rPr lang="en-US" b="0" i="1" smtClean="0">
                        <a:latin typeface="Cambria Math" charset="0"/>
                      </a:rPr>
                      <m:t> </m:t>
                    </m:r>
                  </m:oMath>
                </a14:m>
                <a:r>
                  <a:rPr lang="en-US" dirty="0"/>
                  <a:t>is called the error probability (we will soon see why).</a:t>
                </a:r>
              </a:p>
              <a:p>
                <a14:m>
                  <m:oMath xmlns:m="http://schemas.openxmlformats.org/officeDocument/2006/math">
                    <m:r>
                      <a:rPr lang="en-US" b="0" i="1" smtClean="0">
                        <a:latin typeface="Cambria Math" charset="0"/>
                      </a:rPr>
                      <m:t>[</m:t>
                    </m:r>
                    <m:sSub>
                      <m:sSubPr>
                        <m:ctrlPr>
                          <a:rPr lang="en-US" i="1">
                            <a:latin typeface="Cambria Math" panose="02040503050406030204" pitchFamily="18" charset="0"/>
                          </a:rPr>
                        </m:ctrlPr>
                      </m:sSubPr>
                      <m:e>
                        <m:r>
                          <a:rPr lang="en-US" i="1">
                            <a:latin typeface="Cambria Math" charset="0"/>
                          </a:rPr>
                          <m:t>𝑍</m:t>
                        </m:r>
                      </m:e>
                      <m:sub>
                        <m:r>
                          <a:rPr lang="en-US" i="1">
                            <a:latin typeface="Cambria Math" charset="0"/>
                          </a:rPr>
                          <m:t>𝛼</m:t>
                        </m:r>
                        <m:r>
                          <a:rPr lang="en-US" i="1">
                            <a:latin typeface="Cambria Math" charset="0"/>
                          </a:rPr>
                          <m:t>/2</m:t>
                        </m:r>
                      </m:sub>
                    </m:sSub>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charset="0"/>
                          </a:rPr>
                          <m:t>𝑍</m:t>
                        </m:r>
                      </m:e>
                      <m:sub>
                        <m:r>
                          <a:rPr lang="en-US" i="1">
                            <a:latin typeface="Cambria Math" charset="0"/>
                          </a:rPr>
                          <m:t>1−</m:t>
                        </m:r>
                        <m:r>
                          <a:rPr lang="en-US" i="1">
                            <a:latin typeface="Cambria Math" charset="0"/>
                          </a:rPr>
                          <m:t>𝛼</m:t>
                        </m:r>
                        <m:r>
                          <a:rPr lang="en-US" i="1">
                            <a:latin typeface="Cambria Math" charset="0"/>
                          </a:rPr>
                          <m:t>/2</m:t>
                        </m:r>
                      </m:sub>
                    </m:sSub>
                  </m:oMath>
                </a14:m>
                <a:r>
                  <a:rPr lang="en-US" dirty="0"/>
                  <a:t>] is called the confidence interval of Z with confidence interval for Z with confidence: (1-</a:t>
                </a:r>
                <a14:m>
                  <m:oMath xmlns:m="http://schemas.openxmlformats.org/officeDocument/2006/math">
                    <m:r>
                      <a:rPr lang="en-US" b="0" i="1" smtClean="0">
                        <a:latin typeface="Cambria Math" charset="0"/>
                      </a:rPr>
                      <m:t>𝛼</m:t>
                    </m:r>
                    <m:r>
                      <a:rPr lang="en-US" b="0" i="1" smtClean="0">
                        <a:latin typeface="Cambria Math" charset="0"/>
                      </a:rPr>
                      <m:t>)</m:t>
                    </m:r>
                  </m:oMath>
                </a14:m>
                <a:endParaRPr lang="en-US" dirty="0"/>
              </a:p>
            </p:txBody>
          </p:sp>
        </mc:Choice>
        <mc:Fallback xmlns="">
          <p:sp>
            <p:nvSpPr>
              <p:cNvPr id="17" name="TextBox 16"/>
              <p:cNvSpPr txBox="1">
                <a:spLocks noRot="1" noChangeAspect="1" noMove="1" noResize="1" noEditPoints="1" noAdjustHandles="1" noChangeArrowheads="1" noChangeShapeType="1" noTextEdit="1"/>
              </p:cNvSpPr>
              <p:nvPr/>
            </p:nvSpPr>
            <p:spPr>
              <a:xfrm>
                <a:off x="4809617" y="3029766"/>
                <a:ext cx="5769778" cy="948208"/>
              </a:xfrm>
              <a:prstGeom prst="rect">
                <a:avLst/>
              </a:prstGeom>
              <a:blipFill rotWithShape="0">
                <a:blip r:embed="rId11"/>
                <a:stretch>
                  <a:fillRect l="-951" t="-37821" b="-8974"/>
                </a:stretch>
              </a:blipFill>
            </p:spPr>
            <p:txBody>
              <a:bodyPr/>
              <a:lstStyle/>
              <a:p>
                <a:r>
                  <a:rPr lang="en-US">
                    <a:noFill/>
                  </a:rPr>
                  <a:t> </a:t>
                </a:r>
              </a:p>
            </p:txBody>
          </p:sp>
        </mc:Fallback>
      </mc:AlternateContent>
    </p:spTree>
    <p:extLst>
      <p:ext uri="{BB962C8B-B14F-4D97-AF65-F5344CB8AC3E}">
        <p14:creationId xmlns:p14="http://schemas.microsoft.com/office/powerpoint/2010/main" val="2740838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4" name="TextBox 3"/>
          <p:cNvSpPr txBox="1"/>
          <p:nvPr/>
        </p:nvSpPr>
        <p:spPr>
          <a:xfrm>
            <a:off x="5633073" y="133096"/>
            <a:ext cx="6810664" cy="4401205"/>
          </a:xfrm>
          <a:prstGeom prst="rect">
            <a:avLst/>
          </a:prstGeom>
          <a:noFill/>
        </p:spPr>
        <p:txBody>
          <a:bodyPr wrap="square" rtlCol="0">
            <a:spAutoFit/>
          </a:bodyPr>
          <a:lstStyle/>
          <a:p>
            <a:pPr>
              <a:lnSpc>
                <a:spcPct val="200000"/>
              </a:lnSpc>
            </a:pPr>
            <a:r>
              <a:rPr lang="en-US" sz="2000" dirty="0">
                <a:solidFill>
                  <a:srgbClr val="C00000"/>
                </a:solidFill>
              </a:rPr>
              <a:t> Concepts Covered:</a:t>
            </a:r>
          </a:p>
          <a:p>
            <a:pPr>
              <a:lnSpc>
                <a:spcPct val="200000"/>
              </a:lnSpc>
              <a:buFont typeface="Wingdings" pitchFamily="2" charset="2"/>
              <a:buChar char="q"/>
            </a:pPr>
            <a:r>
              <a:rPr lang="en-US" sz="2000" dirty="0">
                <a:solidFill>
                  <a:srgbClr val="C00000"/>
                </a:solidFill>
              </a:rPr>
              <a:t>DPA Set Up</a:t>
            </a:r>
          </a:p>
          <a:p>
            <a:pPr>
              <a:lnSpc>
                <a:spcPct val="200000"/>
              </a:lnSpc>
              <a:buFont typeface="Wingdings" pitchFamily="2" charset="2"/>
              <a:buChar char="q"/>
            </a:pPr>
            <a:r>
              <a:rPr lang="en-US" sz="2000" dirty="0">
                <a:solidFill>
                  <a:srgbClr val="C00000"/>
                </a:solidFill>
              </a:rPr>
              <a:t>Power Models</a:t>
            </a:r>
          </a:p>
          <a:p>
            <a:pPr>
              <a:lnSpc>
                <a:spcPct val="200000"/>
              </a:lnSpc>
              <a:buFont typeface="Wingdings" pitchFamily="2" charset="2"/>
              <a:buChar char="q"/>
            </a:pPr>
            <a:r>
              <a:rPr lang="en-US" sz="2000" dirty="0">
                <a:solidFill>
                  <a:srgbClr val="C00000"/>
                </a:solidFill>
              </a:rPr>
              <a:t>Noise in Power Traces</a:t>
            </a:r>
          </a:p>
          <a:p>
            <a:pPr>
              <a:lnSpc>
                <a:spcPct val="200000"/>
              </a:lnSpc>
              <a:buFont typeface="Wingdings" pitchFamily="2" charset="2"/>
              <a:buChar char="q"/>
            </a:pPr>
            <a:r>
              <a:rPr lang="en-US" sz="2000" dirty="0">
                <a:solidFill>
                  <a:srgbClr val="C00000"/>
                </a:solidFill>
              </a:rPr>
              <a:t>Statistical Analysis of Power Traces</a:t>
            </a:r>
          </a:p>
          <a:p>
            <a:pPr>
              <a:lnSpc>
                <a:spcPct val="200000"/>
              </a:lnSpc>
              <a:buFont typeface="Wingdings" pitchFamily="2" charset="2"/>
              <a:buChar char="q"/>
            </a:pPr>
            <a:r>
              <a:rPr lang="en-US" sz="2000" dirty="0">
                <a:solidFill>
                  <a:srgbClr val="C00000"/>
                </a:solidFill>
              </a:rPr>
              <a:t>Statistical Analysis of </a:t>
            </a:r>
            <a:r>
              <a:rPr lang="en-US" sz="2000" dirty="0" err="1">
                <a:solidFill>
                  <a:srgbClr val="C00000"/>
                </a:solidFill>
              </a:rPr>
              <a:t>DoM</a:t>
            </a:r>
            <a:endParaRPr lang="en-US" sz="2000" dirty="0">
              <a:solidFill>
                <a:srgbClr val="C00000"/>
              </a:solidFill>
            </a:endParaRPr>
          </a:p>
          <a:p>
            <a:pPr>
              <a:lnSpc>
                <a:spcPct val="200000"/>
              </a:lnSpc>
              <a:buFont typeface="Wingdings" pitchFamily="2" charset="2"/>
              <a:buChar char="q"/>
            </a:pPr>
            <a:endParaRPr lang="en-US" sz="2000" dirty="0">
              <a:solidFill>
                <a:srgbClr val="C00000"/>
              </a:solidFill>
            </a:endParaRPr>
          </a:p>
        </p:txBody>
      </p:sp>
    </p:spTree>
    <p:extLst>
      <p:ext uri="{BB962C8B-B14F-4D97-AF65-F5344CB8AC3E}">
        <p14:creationId xmlns:p14="http://schemas.microsoft.com/office/powerpoint/2010/main" val="35539756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r>
                  <a:rPr lang="en-US" dirty="0">
                    <a:solidFill>
                      <a:schemeClr val="tx2"/>
                    </a:solidFill>
                  </a:rPr>
                  <a:t>Derive the Confidence Interval for </a:t>
                </a:r>
                <a14:m>
                  <m:oMath xmlns:m="http://schemas.openxmlformats.org/officeDocument/2006/math">
                    <m:r>
                      <a:rPr lang="en-US" b="0" i="1" smtClean="0">
                        <a:solidFill>
                          <a:schemeClr val="tx2"/>
                        </a:solidFill>
                        <a:latin typeface="Cambria Math" charset="0"/>
                      </a:rPr>
                      <m:t>𝜇</m:t>
                    </m:r>
                  </m:oMath>
                </a14:m>
                <a:endParaRPr lang="en-US" dirty="0">
                  <a:solidFill>
                    <a:schemeClr val="tx2"/>
                  </a:solidFill>
                </a:endParaRP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0">
                <a:blip r:embed="rId2"/>
                <a:stretch>
                  <a:fillRect l="-23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87325" y="1315263"/>
                <a:ext cx="10515600" cy="4351338"/>
              </a:xfrm>
            </p:spPr>
            <p:txBody>
              <a:bodyPr/>
              <a:lstStyle/>
              <a:p>
                <a:r>
                  <a:rPr lang="en-US" dirty="0">
                    <a:latin typeface="Cambria Math" charset="0"/>
                  </a:rPr>
                  <a:t>Using, </a:t>
                </a:r>
                <a14:m>
                  <m:oMath xmlns:m="http://schemas.openxmlformats.org/officeDocument/2006/math">
                    <m:r>
                      <a:rPr lang="en-US" i="1">
                        <a:latin typeface="Cambria Math" charset="0"/>
                      </a:rPr>
                      <m:t>𝑍</m:t>
                    </m:r>
                    <m:r>
                      <a:rPr lang="en-US" i="1">
                        <a:latin typeface="Cambria Math" charset="0"/>
                      </a:rPr>
                      <m:t>=</m:t>
                    </m:r>
                    <m:d>
                      <m:dPr>
                        <m:ctrlPr>
                          <a:rPr lang="en-US" i="1">
                            <a:latin typeface="Cambria Math" panose="02040503050406030204" pitchFamily="18" charset="0"/>
                          </a:rPr>
                        </m:ctrlPr>
                      </m:dPr>
                      <m:e>
                        <m:acc>
                          <m:accPr>
                            <m:chr m:val="̅"/>
                            <m:ctrlPr>
                              <a:rPr lang="en-US" i="1">
                                <a:latin typeface="Cambria Math" panose="02040503050406030204" pitchFamily="18" charset="0"/>
                              </a:rPr>
                            </m:ctrlPr>
                          </m:accPr>
                          <m:e>
                            <m:r>
                              <a:rPr lang="en-US" i="1">
                                <a:latin typeface="Cambria Math" charset="0"/>
                              </a:rPr>
                              <m:t>𝑋</m:t>
                            </m:r>
                          </m:e>
                        </m:acc>
                        <m:r>
                          <a:rPr lang="en-US" i="1">
                            <a:latin typeface="Cambria Math" charset="0"/>
                          </a:rPr>
                          <m:t>−</m:t>
                        </m:r>
                        <m:r>
                          <a:rPr lang="en-US" i="1">
                            <a:latin typeface="Cambria Math" charset="0"/>
                          </a:rPr>
                          <m:t>𝜇</m:t>
                        </m:r>
                      </m:e>
                    </m:d>
                    <m:r>
                      <a:rPr lang="en-US" i="1">
                        <a:latin typeface="Cambria Math" charset="0"/>
                      </a:rPr>
                      <m:t>⋅</m:t>
                    </m:r>
                    <m:f>
                      <m:fPr>
                        <m:ctrlPr>
                          <a:rPr lang="mr-IN" i="1">
                            <a:latin typeface="Cambria Math" panose="02040503050406030204" pitchFamily="18" charset="0"/>
                          </a:rPr>
                        </m:ctrlPr>
                      </m:fPr>
                      <m:num>
                        <m:rad>
                          <m:radPr>
                            <m:degHide m:val="on"/>
                            <m:ctrlPr>
                              <a:rPr lang="en-US" i="1">
                                <a:latin typeface="Cambria Math" panose="02040503050406030204" pitchFamily="18" charset="0"/>
                              </a:rPr>
                            </m:ctrlPr>
                          </m:radPr>
                          <m:deg/>
                          <m:e>
                            <m:r>
                              <a:rPr lang="en-US" i="1">
                                <a:latin typeface="Cambria Math" charset="0"/>
                              </a:rPr>
                              <m:t>𝑛</m:t>
                            </m:r>
                          </m:e>
                        </m:rad>
                      </m:num>
                      <m:den>
                        <m:r>
                          <a:rPr lang="en-US" i="1">
                            <a:latin typeface="Cambria Math" charset="0"/>
                          </a:rPr>
                          <m:t>𝜎</m:t>
                        </m:r>
                      </m:den>
                    </m:f>
                    <m:r>
                      <a:rPr lang="en-US" b="0" i="1" smtClean="0">
                        <a:latin typeface="Cambria Math" charset="0"/>
                      </a:rPr>
                      <m:t> </m:t>
                    </m:r>
                  </m:oMath>
                </a14:m>
                <a:r>
                  <a:rPr lang="en-US" dirty="0"/>
                  <a:t>we have: </a:t>
                </a:r>
              </a:p>
              <a:p>
                <a14:m>
                  <m:oMath xmlns:m="http://schemas.openxmlformats.org/officeDocument/2006/math">
                    <m:sSub>
                      <m:sSubPr>
                        <m:ctrlPr>
                          <a:rPr lang="en-US" i="1">
                            <a:latin typeface="Cambria Math" panose="02040503050406030204" pitchFamily="18" charset="0"/>
                          </a:rPr>
                        </m:ctrlPr>
                      </m:sSubPr>
                      <m:e>
                        <m:r>
                          <a:rPr lang="en-US" b="0" i="1" smtClean="0">
                            <a:latin typeface="Cambria Math" charset="0"/>
                          </a:rPr>
                          <m:t>𝑃</m:t>
                        </m:r>
                        <m:r>
                          <a:rPr lang="en-US" b="0" i="1" smtClean="0">
                            <a:latin typeface="Cambria Math" charset="0"/>
                          </a:rPr>
                          <m:t>(</m:t>
                        </m:r>
                        <m:r>
                          <a:rPr lang="en-US" i="1">
                            <a:latin typeface="Cambria Math" charset="0"/>
                          </a:rPr>
                          <m:t>𝑍</m:t>
                        </m:r>
                      </m:e>
                      <m:sub>
                        <m:r>
                          <a:rPr lang="en-US" i="1">
                            <a:latin typeface="Cambria Math" charset="0"/>
                          </a:rPr>
                          <m:t>𝛼</m:t>
                        </m:r>
                        <m:r>
                          <a:rPr lang="en-US" i="1">
                            <a:latin typeface="Cambria Math" charset="0"/>
                          </a:rPr>
                          <m:t>/2</m:t>
                        </m:r>
                      </m:sub>
                    </m:sSub>
                    <m:r>
                      <a:rPr lang="en-US" i="1">
                        <a:latin typeface="Cambria Math" charset="0"/>
                      </a:rPr>
                      <m:t>≤</m:t>
                    </m:r>
                    <m:d>
                      <m:dPr>
                        <m:ctrlPr>
                          <a:rPr lang="en-US" i="1">
                            <a:latin typeface="Cambria Math" panose="02040503050406030204" pitchFamily="18" charset="0"/>
                          </a:rPr>
                        </m:ctrlPr>
                      </m:dPr>
                      <m:e>
                        <m:acc>
                          <m:accPr>
                            <m:chr m:val="̅"/>
                            <m:ctrlPr>
                              <a:rPr lang="en-US" i="1">
                                <a:latin typeface="Cambria Math" panose="02040503050406030204" pitchFamily="18" charset="0"/>
                              </a:rPr>
                            </m:ctrlPr>
                          </m:accPr>
                          <m:e>
                            <m:r>
                              <a:rPr lang="en-US" i="1">
                                <a:latin typeface="Cambria Math" charset="0"/>
                              </a:rPr>
                              <m:t>𝑋</m:t>
                            </m:r>
                          </m:e>
                        </m:acc>
                        <m:r>
                          <a:rPr lang="en-US" i="1">
                            <a:latin typeface="Cambria Math" charset="0"/>
                          </a:rPr>
                          <m:t>−</m:t>
                        </m:r>
                        <m:r>
                          <a:rPr lang="en-US" i="1">
                            <a:latin typeface="Cambria Math" charset="0"/>
                          </a:rPr>
                          <m:t>𝜇</m:t>
                        </m:r>
                      </m:e>
                    </m:d>
                    <m:r>
                      <a:rPr lang="en-US" i="1">
                        <a:latin typeface="Cambria Math" charset="0"/>
                      </a:rPr>
                      <m:t>⋅</m:t>
                    </m:r>
                    <m:f>
                      <m:fPr>
                        <m:ctrlPr>
                          <a:rPr lang="mr-IN" i="1">
                            <a:latin typeface="Cambria Math" panose="02040503050406030204" pitchFamily="18" charset="0"/>
                          </a:rPr>
                        </m:ctrlPr>
                      </m:fPr>
                      <m:num>
                        <m:rad>
                          <m:radPr>
                            <m:degHide m:val="on"/>
                            <m:ctrlPr>
                              <a:rPr lang="en-US" i="1">
                                <a:latin typeface="Cambria Math" panose="02040503050406030204" pitchFamily="18" charset="0"/>
                              </a:rPr>
                            </m:ctrlPr>
                          </m:radPr>
                          <m:deg/>
                          <m:e>
                            <m:r>
                              <a:rPr lang="en-US" i="1">
                                <a:latin typeface="Cambria Math" charset="0"/>
                              </a:rPr>
                              <m:t>𝑛</m:t>
                            </m:r>
                          </m:e>
                        </m:rad>
                      </m:num>
                      <m:den>
                        <m:r>
                          <a:rPr lang="en-US" i="1">
                            <a:latin typeface="Cambria Math" charset="0"/>
                          </a:rPr>
                          <m:t>𝜎</m:t>
                        </m:r>
                      </m:den>
                    </m:f>
                    <m:r>
                      <a:rPr lang="en-US" i="1">
                        <a:latin typeface="Cambria Math" charset="0"/>
                      </a:rPr>
                      <m:t>≤</m:t>
                    </m:r>
                    <m:sSub>
                      <m:sSubPr>
                        <m:ctrlPr>
                          <a:rPr lang="en-US" i="1">
                            <a:latin typeface="Cambria Math" panose="02040503050406030204" pitchFamily="18" charset="0"/>
                          </a:rPr>
                        </m:ctrlPr>
                      </m:sSubPr>
                      <m:e>
                        <m:r>
                          <a:rPr lang="en-US" i="1">
                            <a:latin typeface="Cambria Math" charset="0"/>
                          </a:rPr>
                          <m:t>𝑍</m:t>
                        </m:r>
                      </m:e>
                      <m:sub>
                        <m:r>
                          <a:rPr lang="en-US" i="1">
                            <a:latin typeface="Cambria Math" charset="0"/>
                          </a:rPr>
                          <m:t>1−</m:t>
                        </m:r>
                        <m:r>
                          <a:rPr lang="en-US" i="1">
                            <a:latin typeface="Cambria Math" charset="0"/>
                          </a:rPr>
                          <m:t>𝛼</m:t>
                        </m:r>
                        <m:r>
                          <a:rPr lang="en-US" i="1">
                            <a:latin typeface="Cambria Math" charset="0"/>
                          </a:rPr>
                          <m:t>/2</m:t>
                        </m:r>
                      </m:sub>
                    </m:sSub>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charset="0"/>
                          </a:rPr>
                          <m:t>𝑃</m:t>
                        </m:r>
                        <m:r>
                          <a:rPr lang="en-US" i="1">
                            <a:latin typeface="Cambria Math" charset="0"/>
                          </a:rPr>
                          <m:t>(</m:t>
                        </m:r>
                        <m:f>
                          <m:fPr>
                            <m:ctrlPr>
                              <a:rPr lang="mr-IN" i="1" smtClean="0">
                                <a:latin typeface="Cambria Math" panose="02040503050406030204" pitchFamily="18" charset="0"/>
                              </a:rPr>
                            </m:ctrlPr>
                          </m:fPr>
                          <m:num>
                            <m:r>
                              <a:rPr lang="en-US" b="0" i="1" smtClean="0">
                                <a:latin typeface="Cambria Math" charset="0"/>
                              </a:rPr>
                              <m:t>𝜎</m:t>
                            </m:r>
                          </m:num>
                          <m:den>
                            <m:rad>
                              <m:radPr>
                                <m:degHide m:val="on"/>
                                <m:ctrlPr>
                                  <a:rPr lang="en-US" i="1">
                                    <a:latin typeface="Cambria Math" panose="02040503050406030204" pitchFamily="18" charset="0"/>
                                  </a:rPr>
                                </m:ctrlPr>
                              </m:radPr>
                              <m:deg/>
                              <m:e>
                                <m:r>
                                  <a:rPr lang="en-US" i="1">
                                    <a:latin typeface="Cambria Math" charset="0"/>
                                  </a:rPr>
                                  <m:t>𝑛</m:t>
                                </m:r>
                              </m:e>
                            </m:rad>
                          </m:den>
                        </m:f>
                        <m:r>
                          <a:rPr lang="en-US" i="1">
                            <a:latin typeface="Cambria Math" charset="0"/>
                          </a:rPr>
                          <m:t>𝑍</m:t>
                        </m:r>
                      </m:e>
                      <m:sub>
                        <m:r>
                          <a:rPr lang="en-US" i="1">
                            <a:latin typeface="Cambria Math" charset="0"/>
                          </a:rPr>
                          <m:t>𝛼</m:t>
                        </m:r>
                        <m:r>
                          <a:rPr lang="en-US" i="1">
                            <a:latin typeface="Cambria Math" charset="0"/>
                          </a:rPr>
                          <m:t>/2</m:t>
                        </m:r>
                      </m:sub>
                    </m:sSub>
                    <m:r>
                      <a:rPr lang="en-US" i="1">
                        <a:latin typeface="Cambria Math" charset="0"/>
                      </a:rPr>
                      <m:t>≤</m:t>
                    </m:r>
                    <m:d>
                      <m:dPr>
                        <m:ctrlPr>
                          <a:rPr lang="en-US" i="1">
                            <a:latin typeface="Cambria Math" panose="02040503050406030204" pitchFamily="18" charset="0"/>
                          </a:rPr>
                        </m:ctrlPr>
                      </m:dPr>
                      <m:e>
                        <m:acc>
                          <m:accPr>
                            <m:chr m:val="̅"/>
                            <m:ctrlPr>
                              <a:rPr lang="en-US" i="1">
                                <a:latin typeface="Cambria Math" panose="02040503050406030204" pitchFamily="18" charset="0"/>
                              </a:rPr>
                            </m:ctrlPr>
                          </m:accPr>
                          <m:e>
                            <m:r>
                              <a:rPr lang="en-US" i="1">
                                <a:latin typeface="Cambria Math" charset="0"/>
                              </a:rPr>
                              <m:t>𝑋</m:t>
                            </m:r>
                          </m:e>
                        </m:acc>
                        <m:r>
                          <a:rPr lang="en-US" i="1">
                            <a:latin typeface="Cambria Math" charset="0"/>
                          </a:rPr>
                          <m:t>−</m:t>
                        </m:r>
                        <m:r>
                          <a:rPr lang="en-US" i="1">
                            <a:latin typeface="Cambria Math" charset="0"/>
                          </a:rPr>
                          <m:t>𝜇</m:t>
                        </m:r>
                      </m:e>
                    </m:d>
                    <m:r>
                      <a:rPr lang="en-US" i="1">
                        <a:latin typeface="Cambria Math" charset="0"/>
                      </a:rPr>
                      <m:t>≤</m:t>
                    </m:r>
                    <m:sSub>
                      <m:sSubPr>
                        <m:ctrlPr>
                          <a:rPr lang="en-US" i="1">
                            <a:latin typeface="Cambria Math" panose="02040503050406030204" pitchFamily="18" charset="0"/>
                          </a:rPr>
                        </m:ctrlPr>
                      </m:sSubPr>
                      <m:e>
                        <m:f>
                          <m:fPr>
                            <m:ctrlPr>
                              <a:rPr lang="mr-IN" i="1">
                                <a:latin typeface="Cambria Math" panose="02040503050406030204" pitchFamily="18" charset="0"/>
                              </a:rPr>
                            </m:ctrlPr>
                          </m:fPr>
                          <m:num>
                            <m:r>
                              <a:rPr lang="en-US" i="1">
                                <a:latin typeface="Cambria Math" charset="0"/>
                              </a:rPr>
                              <m:t>𝜎</m:t>
                            </m:r>
                          </m:num>
                          <m:den>
                            <m:rad>
                              <m:radPr>
                                <m:degHide m:val="on"/>
                                <m:ctrlPr>
                                  <a:rPr lang="en-US" i="1">
                                    <a:latin typeface="Cambria Math" panose="02040503050406030204" pitchFamily="18" charset="0"/>
                                  </a:rPr>
                                </m:ctrlPr>
                              </m:radPr>
                              <m:deg/>
                              <m:e>
                                <m:r>
                                  <a:rPr lang="en-US" i="1">
                                    <a:latin typeface="Cambria Math" charset="0"/>
                                  </a:rPr>
                                  <m:t>𝑛</m:t>
                                </m:r>
                              </m:e>
                            </m:rad>
                          </m:den>
                        </m:f>
                        <m:r>
                          <a:rPr lang="en-US" i="1">
                            <a:latin typeface="Cambria Math" charset="0"/>
                          </a:rPr>
                          <m:t>𝑍</m:t>
                        </m:r>
                      </m:e>
                      <m:sub>
                        <m:r>
                          <a:rPr lang="en-US" i="1">
                            <a:latin typeface="Cambria Math" charset="0"/>
                          </a:rPr>
                          <m:t>1−</m:t>
                        </m:r>
                        <m:r>
                          <a:rPr lang="en-US" i="1">
                            <a:latin typeface="Cambria Math" charset="0"/>
                          </a:rPr>
                          <m:t>𝛼</m:t>
                        </m:r>
                        <m:r>
                          <a:rPr lang="en-US" i="1">
                            <a:latin typeface="Cambria Math" charset="0"/>
                          </a:rPr>
                          <m:t>/2</m:t>
                        </m:r>
                      </m:sub>
                    </m:sSub>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charset="0"/>
                          </a:rPr>
                          <m:t>𝑃</m:t>
                        </m:r>
                        <m:r>
                          <a:rPr lang="en-US" i="1">
                            <a:latin typeface="Cambria Math" charset="0"/>
                          </a:rPr>
                          <m:t>(</m:t>
                        </m:r>
                        <m:acc>
                          <m:accPr>
                            <m:chr m:val="̅"/>
                            <m:ctrlPr>
                              <a:rPr lang="en-US" i="1" smtClean="0">
                                <a:latin typeface="Cambria Math" panose="02040503050406030204" pitchFamily="18" charset="0"/>
                              </a:rPr>
                            </m:ctrlPr>
                          </m:accPr>
                          <m:e>
                            <m:r>
                              <a:rPr lang="en-US" b="0" i="1" smtClean="0">
                                <a:latin typeface="Cambria Math" charset="0"/>
                              </a:rPr>
                              <m:t>𝑋</m:t>
                            </m:r>
                          </m:e>
                        </m:acc>
                        <m:r>
                          <a:rPr lang="en-US" b="0" i="1" smtClean="0">
                            <a:latin typeface="Cambria Math" charset="0"/>
                          </a:rPr>
                          <m:t>−</m:t>
                        </m:r>
                        <m:f>
                          <m:fPr>
                            <m:ctrlPr>
                              <a:rPr lang="mr-IN" i="1">
                                <a:latin typeface="Cambria Math" panose="02040503050406030204" pitchFamily="18" charset="0"/>
                              </a:rPr>
                            </m:ctrlPr>
                          </m:fPr>
                          <m:num>
                            <m:r>
                              <a:rPr lang="en-US" i="1">
                                <a:latin typeface="Cambria Math" charset="0"/>
                              </a:rPr>
                              <m:t>𝜎</m:t>
                            </m:r>
                          </m:num>
                          <m:den>
                            <m:rad>
                              <m:radPr>
                                <m:degHide m:val="on"/>
                                <m:ctrlPr>
                                  <a:rPr lang="en-US" i="1">
                                    <a:latin typeface="Cambria Math" panose="02040503050406030204" pitchFamily="18" charset="0"/>
                                  </a:rPr>
                                </m:ctrlPr>
                              </m:radPr>
                              <m:deg/>
                              <m:e>
                                <m:r>
                                  <a:rPr lang="en-US" i="1">
                                    <a:latin typeface="Cambria Math" charset="0"/>
                                  </a:rPr>
                                  <m:t>𝑛</m:t>
                                </m:r>
                              </m:e>
                            </m:rad>
                          </m:den>
                        </m:f>
                        <m:r>
                          <a:rPr lang="en-US" i="1">
                            <a:latin typeface="Cambria Math" charset="0"/>
                          </a:rPr>
                          <m:t>𝑍</m:t>
                        </m:r>
                      </m:e>
                      <m:sub>
                        <m:r>
                          <a:rPr lang="en-US" b="0" i="1" smtClean="0">
                            <a:latin typeface="Cambria Math" charset="0"/>
                          </a:rPr>
                          <m:t>1−</m:t>
                        </m:r>
                        <m:r>
                          <a:rPr lang="en-US" i="1">
                            <a:latin typeface="Cambria Math" charset="0"/>
                          </a:rPr>
                          <m:t>𝛼</m:t>
                        </m:r>
                        <m:r>
                          <a:rPr lang="en-US" i="1">
                            <a:latin typeface="Cambria Math" charset="0"/>
                          </a:rPr>
                          <m:t>/2</m:t>
                        </m:r>
                      </m:sub>
                    </m:sSub>
                    <m:r>
                      <a:rPr lang="en-US" i="1">
                        <a:latin typeface="Cambria Math" charset="0"/>
                      </a:rPr>
                      <m:t>≤</m:t>
                    </m:r>
                    <m:r>
                      <a:rPr lang="en-US" b="0" i="1" smtClean="0">
                        <a:latin typeface="Cambria Math" charset="0"/>
                      </a:rPr>
                      <m:t>𝜇</m:t>
                    </m:r>
                    <m:r>
                      <a:rPr lang="en-US" i="1">
                        <a:latin typeface="Cambria Math" charset="0"/>
                      </a:rPr>
                      <m:t>≤</m:t>
                    </m:r>
                    <m:acc>
                      <m:accPr>
                        <m:chr m:val="̅"/>
                        <m:ctrlPr>
                          <a:rPr lang="en-US" i="1">
                            <a:latin typeface="Cambria Math" panose="02040503050406030204" pitchFamily="18" charset="0"/>
                          </a:rPr>
                        </m:ctrlPr>
                      </m:accPr>
                      <m:e>
                        <m:r>
                          <a:rPr lang="en-US" i="1">
                            <a:latin typeface="Cambria Math" charset="0"/>
                          </a:rPr>
                          <m:t>𝑋</m:t>
                        </m:r>
                      </m:e>
                    </m:acc>
                    <m:r>
                      <a:rPr lang="en-US" i="1">
                        <a:latin typeface="Cambria Math" charset="0"/>
                      </a:rPr>
                      <m:t>−</m:t>
                    </m:r>
                    <m:f>
                      <m:fPr>
                        <m:ctrlPr>
                          <a:rPr lang="mr-IN" i="1">
                            <a:latin typeface="Cambria Math" panose="02040503050406030204" pitchFamily="18" charset="0"/>
                          </a:rPr>
                        </m:ctrlPr>
                      </m:fPr>
                      <m:num>
                        <m:r>
                          <a:rPr lang="en-US" i="1">
                            <a:latin typeface="Cambria Math" charset="0"/>
                          </a:rPr>
                          <m:t>𝜎</m:t>
                        </m:r>
                      </m:num>
                      <m:den>
                        <m:rad>
                          <m:radPr>
                            <m:degHide m:val="on"/>
                            <m:ctrlPr>
                              <a:rPr lang="en-US" i="1">
                                <a:latin typeface="Cambria Math" panose="02040503050406030204" pitchFamily="18" charset="0"/>
                              </a:rPr>
                            </m:ctrlPr>
                          </m:radPr>
                          <m:deg/>
                          <m:e>
                            <m:r>
                              <a:rPr lang="en-US" i="1">
                                <a:latin typeface="Cambria Math" charset="0"/>
                              </a:rPr>
                              <m:t>𝑛</m:t>
                            </m:r>
                          </m:e>
                        </m:rad>
                      </m:den>
                    </m:f>
                    <m:sSub>
                      <m:sSubPr>
                        <m:ctrlPr>
                          <a:rPr lang="en-US" b="0" i="1" smtClean="0">
                            <a:latin typeface="Cambria Math" panose="02040503050406030204" pitchFamily="18" charset="0"/>
                          </a:rPr>
                        </m:ctrlPr>
                      </m:sSubPr>
                      <m:e>
                        <m:r>
                          <a:rPr lang="en-US" b="0" i="1" smtClean="0">
                            <a:latin typeface="Cambria Math" charset="0"/>
                          </a:rPr>
                          <m:t>𝑍</m:t>
                        </m:r>
                      </m:e>
                      <m:sub>
                        <m:r>
                          <a:rPr lang="en-US" b="0" i="1" smtClean="0">
                            <a:latin typeface="Cambria Math" charset="0"/>
                          </a:rPr>
                          <m:t>𝛼</m:t>
                        </m:r>
                        <m:r>
                          <a:rPr lang="en-US" b="0" i="1" smtClean="0">
                            <a:latin typeface="Cambria Math" charset="0"/>
                          </a:rPr>
                          <m:t>/2</m:t>
                        </m:r>
                      </m:sub>
                    </m:sSub>
                  </m:oMath>
                </a14:m>
                <a:r>
                  <a:rPr lang="en-US" dirty="0"/>
                  <a:t>).</a:t>
                </a:r>
              </a:p>
              <a:p>
                <a:r>
                  <a:rPr lang="en-US" dirty="0"/>
                  <a:t>Using, </a:t>
                </a:r>
                <a14:m>
                  <m:oMath xmlns:m="http://schemas.openxmlformats.org/officeDocument/2006/math">
                    <m:sSub>
                      <m:sSubPr>
                        <m:ctrlPr>
                          <a:rPr lang="en-US" i="1">
                            <a:latin typeface="Cambria Math" panose="02040503050406030204" pitchFamily="18" charset="0"/>
                          </a:rPr>
                        </m:ctrlPr>
                      </m:sSubPr>
                      <m:e>
                        <m:r>
                          <a:rPr lang="en-US" i="1">
                            <a:latin typeface="Cambria Math" charset="0"/>
                          </a:rPr>
                          <m:t>𝑍</m:t>
                        </m:r>
                      </m:e>
                      <m:sub>
                        <m:r>
                          <a:rPr lang="en-US" i="1">
                            <a:latin typeface="Cambria Math" charset="0"/>
                          </a:rPr>
                          <m:t>𝛼</m:t>
                        </m:r>
                        <m:r>
                          <a:rPr lang="en-US" b="0" i="1" smtClean="0">
                            <a:latin typeface="Cambria Math" charset="0"/>
                          </a:rPr>
                          <m:t>/2</m:t>
                        </m:r>
                      </m:sub>
                    </m:sSub>
                    <m:r>
                      <a:rPr lang="en-US" i="1">
                        <a:latin typeface="Cambria Math" charset="0"/>
                      </a:rPr>
                      <m:t>=−</m:t>
                    </m:r>
                    <m:sSub>
                      <m:sSubPr>
                        <m:ctrlPr>
                          <a:rPr lang="en-US" i="1">
                            <a:latin typeface="Cambria Math" panose="02040503050406030204" pitchFamily="18" charset="0"/>
                          </a:rPr>
                        </m:ctrlPr>
                      </m:sSubPr>
                      <m:e>
                        <m:r>
                          <a:rPr lang="en-US" i="1">
                            <a:latin typeface="Cambria Math" charset="0"/>
                          </a:rPr>
                          <m:t>𝑍</m:t>
                        </m:r>
                      </m:e>
                      <m:sub>
                        <m:r>
                          <a:rPr lang="en-US" i="1">
                            <a:latin typeface="Cambria Math" charset="0"/>
                          </a:rPr>
                          <m:t>1−</m:t>
                        </m:r>
                        <m:r>
                          <a:rPr lang="en-US" i="1">
                            <a:latin typeface="Cambria Math" charset="0"/>
                          </a:rPr>
                          <m:t>𝛼</m:t>
                        </m:r>
                        <m:r>
                          <a:rPr lang="en-US" b="0" i="1" smtClean="0">
                            <a:latin typeface="Cambria Math" charset="0"/>
                          </a:rPr>
                          <m:t>/2</m:t>
                        </m:r>
                      </m:sub>
                    </m:sSub>
                  </m:oMath>
                </a14:m>
                <a:r>
                  <a:rPr lang="en-US" dirty="0"/>
                  <a:t>, thus we continue: </a:t>
                </a:r>
              </a:p>
              <a:p>
                <a:pPr marL="0" indent="0">
                  <a:buNone/>
                </a:pPr>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charset="0"/>
                          </a:rPr>
                          <m:t>𝑃</m:t>
                        </m:r>
                        <m:r>
                          <a:rPr lang="en-US" i="1">
                            <a:latin typeface="Cambria Math" charset="0"/>
                          </a:rPr>
                          <m:t>(</m:t>
                        </m:r>
                        <m:acc>
                          <m:accPr>
                            <m:chr m:val="̅"/>
                            <m:ctrlPr>
                              <a:rPr lang="en-US" i="1">
                                <a:latin typeface="Cambria Math" panose="02040503050406030204" pitchFamily="18" charset="0"/>
                              </a:rPr>
                            </m:ctrlPr>
                          </m:accPr>
                          <m:e>
                            <m:r>
                              <a:rPr lang="en-US" i="1">
                                <a:latin typeface="Cambria Math" charset="0"/>
                              </a:rPr>
                              <m:t>𝑋</m:t>
                            </m:r>
                          </m:e>
                        </m:acc>
                        <m:r>
                          <a:rPr lang="en-US" i="1">
                            <a:latin typeface="Cambria Math" charset="0"/>
                          </a:rPr>
                          <m:t>−</m:t>
                        </m:r>
                        <m:f>
                          <m:fPr>
                            <m:ctrlPr>
                              <a:rPr lang="mr-IN" i="1">
                                <a:latin typeface="Cambria Math" panose="02040503050406030204" pitchFamily="18" charset="0"/>
                              </a:rPr>
                            </m:ctrlPr>
                          </m:fPr>
                          <m:num>
                            <m:r>
                              <a:rPr lang="en-US" i="1">
                                <a:latin typeface="Cambria Math" charset="0"/>
                              </a:rPr>
                              <m:t>𝜎</m:t>
                            </m:r>
                          </m:num>
                          <m:den>
                            <m:rad>
                              <m:radPr>
                                <m:degHide m:val="on"/>
                                <m:ctrlPr>
                                  <a:rPr lang="en-US" i="1">
                                    <a:latin typeface="Cambria Math" panose="02040503050406030204" pitchFamily="18" charset="0"/>
                                  </a:rPr>
                                </m:ctrlPr>
                              </m:radPr>
                              <m:deg/>
                              <m:e>
                                <m:r>
                                  <a:rPr lang="en-US" i="1">
                                    <a:latin typeface="Cambria Math" charset="0"/>
                                  </a:rPr>
                                  <m:t>𝑛</m:t>
                                </m:r>
                              </m:e>
                            </m:rad>
                          </m:den>
                        </m:f>
                        <m:r>
                          <a:rPr lang="en-US" i="1">
                            <a:latin typeface="Cambria Math" charset="0"/>
                          </a:rPr>
                          <m:t>𝑍</m:t>
                        </m:r>
                      </m:e>
                      <m:sub>
                        <m:r>
                          <a:rPr lang="en-US" i="1">
                            <a:latin typeface="Cambria Math" charset="0"/>
                          </a:rPr>
                          <m:t>1−</m:t>
                        </m:r>
                        <m:r>
                          <a:rPr lang="en-US" i="1">
                            <a:latin typeface="Cambria Math" charset="0"/>
                          </a:rPr>
                          <m:t>𝛼</m:t>
                        </m:r>
                        <m:r>
                          <a:rPr lang="en-US" i="1">
                            <a:latin typeface="Cambria Math" charset="0"/>
                          </a:rPr>
                          <m:t>/2</m:t>
                        </m:r>
                      </m:sub>
                    </m:sSub>
                    <m:r>
                      <a:rPr lang="en-US" i="1">
                        <a:latin typeface="Cambria Math" charset="0"/>
                      </a:rPr>
                      <m:t>≤</m:t>
                    </m:r>
                    <m:r>
                      <a:rPr lang="en-US" i="1">
                        <a:latin typeface="Cambria Math" charset="0"/>
                      </a:rPr>
                      <m:t>𝜇</m:t>
                    </m:r>
                    <m:r>
                      <a:rPr lang="en-US" i="1">
                        <a:latin typeface="Cambria Math" charset="0"/>
                      </a:rPr>
                      <m:t>≤</m:t>
                    </m:r>
                    <m:acc>
                      <m:accPr>
                        <m:chr m:val="̅"/>
                        <m:ctrlPr>
                          <a:rPr lang="en-US" i="1">
                            <a:latin typeface="Cambria Math" panose="02040503050406030204" pitchFamily="18" charset="0"/>
                          </a:rPr>
                        </m:ctrlPr>
                      </m:accPr>
                      <m:e>
                        <m:r>
                          <a:rPr lang="en-US" i="1">
                            <a:latin typeface="Cambria Math" charset="0"/>
                          </a:rPr>
                          <m:t>𝑋</m:t>
                        </m:r>
                      </m:e>
                    </m:acc>
                    <m:r>
                      <a:rPr lang="en-US" b="0" i="1" smtClean="0">
                        <a:latin typeface="Cambria Math" charset="0"/>
                      </a:rPr>
                      <m:t>+</m:t>
                    </m:r>
                    <m:f>
                      <m:fPr>
                        <m:ctrlPr>
                          <a:rPr lang="mr-IN" i="1">
                            <a:latin typeface="Cambria Math" panose="02040503050406030204" pitchFamily="18" charset="0"/>
                          </a:rPr>
                        </m:ctrlPr>
                      </m:fPr>
                      <m:num>
                        <m:r>
                          <a:rPr lang="en-US" i="1">
                            <a:latin typeface="Cambria Math" charset="0"/>
                          </a:rPr>
                          <m:t>𝜎</m:t>
                        </m:r>
                      </m:num>
                      <m:den>
                        <m:rad>
                          <m:radPr>
                            <m:degHide m:val="on"/>
                            <m:ctrlPr>
                              <a:rPr lang="en-US" i="1">
                                <a:latin typeface="Cambria Math" panose="02040503050406030204" pitchFamily="18" charset="0"/>
                              </a:rPr>
                            </m:ctrlPr>
                          </m:radPr>
                          <m:deg/>
                          <m:e>
                            <m:r>
                              <a:rPr lang="en-US" i="1">
                                <a:latin typeface="Cambria Math" charset="0"/>
                              </a:rPr>
                              <m:t>𝑛</m:t>
                            </m:r>
                          </m:e>
                        </m:rad>
                      </m:den>
                    </m:f>
                    <m:sSub>
                      <m:sSubPr>
                        <m:ctrlPr>
                          <a:rPr lang="en-US" i="1">
                            <a:latin typeface="Cambria Math" panose="02040503050406030204" pitchFamily="18" charset="0"/>
                          </a:rPr>
                        </m:ctrlPr>
                      </m:sSubPr>
                      <m:e>
                        <m:r>
                          <a:rPr lang="en-US" i="1">
                            <a:latin typeface="Cambria Math" charset="0"/>
                          </a:rPr>
                          <m:t>𝑍</m:t>
                        </m:r>
                      </m:e>
                      <m:sub>
                        <m:r>
                          <a:rPr lang="en-US" b="0" i="1" smtClean="0">
                            <a:latin typeface="Cambria Math" charset="0"/>
                          </a:rPr>
                          <m:t>1−</m:t>
                        </m:r>
                        <m:r>
                          <a:rPr lang="en-US" i="1">
                            <a:latin typeface="Cambria Math" charset="0"/>
                          </a:rPr>
                          <m:t>𝛼</m:t>
                        </m:r>
                        <m:r>
                          <a:rPr lang="en-US" i="1">
                            <a:latin typeface="Cambria Math" charset="0"/>
                          </a:rPr>
                          <m:t>/2</m:t>
                        </m:r>
                      </m:sub>
                    </m:sSub>
                  </m:oMath>
                </a14:m>
                <a:r>
                  <a:rPr lang="en-US" dirty="0"/>
                  <a:t>).</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87325" y="1315263"/>
                <a:ext cx="10515600" cy="4351338"/>
              </a:xfrm>
              <a:blipFill rotWithShape="0">
                <a:blip r:embed="rId3"/>
                <a:stretch>
                  <a:fillRect l="-1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595423" y="5103628"/>
                <a:ext cx="7602279" cy="488660"/>
              </a:xfrm>
              <a:prstGeom prst="rect">
                <a:avLst/>
              </a:prstGeom>
              <a:solidFill>
                <a:schemeClr val="accent1">
                  <a:lumMod val="20000"/>
                  <a:lumOff val="80000"/>
                </a:schemeClr>
              </a:solidFill>
              <a:ln>
                <a:solidFill>
                  <a:schemeClr val="accent1"/>
                </a:solidFill>
              </a:ln>
            </p:spPr>
            <p:txBody>
              <a:bodyPr wrap="square" rtlCol="0">
                <a:spAutoFit/>
              </a:bodyPr>
              <a:lstStyle/>
              <a:p>
                <a14:m>
                  <m:oMath xmlns:m="http://schemas.openxmlformats.org/officeDocument/2006/math">
                    <m:r>
                      <a:rPr lang="en-US" b="0" i="1" smtClean="0">
                        <a:latin typeface="Cambria Math" charset="0"/>
                      </a:rPr>
                      <m:t>[</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charset="0"/>
                              </a:rPr>
                              <m:t>𝑋</m:t>
                            </m:r>
                          </m:e>
                        </m:acc>
                        <m:r>
                          <a:rPr lang="en-US" i="1">
                            <a:latin typeface="Cambria Math" charset="0"/>
                          </a:rPr>
                          <m:t>−</m:t>
                        </m:r>
                        <m:f>
                          <m:fPr>
                            <m:ctrlPr>
                              <a:rPr lang="mr-IN" i="1">
                                <a:latin typeface="Cambria Math" panose="02040503050406030204" pitchFamily="18" charset="0"/>
                              </a:rPr>
                            </m:ctrlPr>
                          </m:fPr>
                          <m:num>
                            <m:r>
                              <a:rPr lang="en-US" i="1">
                                <a:latin typeface="Cambria Math" charset="0"/>
                              </a:rPr>
                              <m:t>𝜎</m:t>
                            </m:r>
                          </m:num>
                          <m:den>
                            <m:rad>
                              <m:radPr>
                                <m:degHide m:val="on"/>
                                <m:ctrlPr>
                                  <a:rPr lang="en-US" i="1">
                                    <a:latin typeface="Cambria Math" panose="02040503050406030204" pitchFamily="18" charset="0"/>
                                  </a:rPr>
                                </m:ctrlPr>
                              </m:radPr>
                              <m:deg/>
                              <m:e>
                                <m:r>
                                  <a:rPr lang="en-US" i="1">
                                    <a:latin typeface="Cambria Math" charset="0"/>
                                  </a:rPr>
                                  <m:t>𝑛</m:t>
                                </m:r>
                              </m:e>
                            </m:rad>
                          </m:den>
                        </m:f>
                        <m:r>
                          <a:rPr lang="en-US" i="1">
                            <a:latin typeface="Cambria Math" charset="0"/>
                          </a:rPr>
                          <m:t>𝑍</m:t>
                        </m:r>
                      </m:e>
                      <m:sub>
                        <m:r>
                          <a:rPr lang="en-US" i="1">
                            <a:latin typeface="Cambria Math" charset="0"/>
                          </a:rPr>
                          <m:t>1−</m:t>
                        </m:r>
                        <m:r>
                          <a:rPr lang="en-US" i="1">
                            <a:latin typeface="Cambria Math" charset="0"/>
                          </a:rPr>
                          <m:t>𝛼</m:t>
                        </m:r>
                        <m:r>
                          <a:rPr lang="en-US" i="1">
                            <a:latin typeface="Cambria Math" charset="0"/>
                          </a:rPr>
                          <m:t>/2</m:t>
                        </m:r>
                      </m:sub>
                    </m:sSub>
                    <m:r>
                      <a:rPr lang="en-US" b="0" i="1" smtClean="0">
                        <a:latin typeface="Cambria Math" charset="0"/>
                      </a:rPr>
                      <m:t> ,</m:t>
                    </m:r>
                    <m:acc>
                      <m:accPr>
                        <m:chr m:val="̅"/>
                        <m:ctrlPr>
                          <a:rPr lang="en-US" i="1" smtClean="0">
                            <a:latin typeface="Cambria Math" panose="02040503050406030204" pitchFamily="18" charset="0"/>
                          </a:rPr>
                        </m:ctrlPr>
                      </m:accPr>
                      <m:e>
                        <m:r>
                          <a:rPr lang="en-US" i="1">
                            <a:latin typeface="Cambria Math" charset="0"/>
                          </a:rPr>
                          <m:t>𝑋</m:t>
                        </m:r>
                      </m:e>
                    </m:acc>
                    <m:r>
                      <a:rPr lang="en-US" i="1">
                        <a:latin typeface="Cambria Math" charset="0"/>
                      </a:rPr>
                      <m:t>+</m:t>
                    </m:r>
                    <m:f>
                      <m:fPr>
                        <m:ctrlPr>
                          <a:rPr lang="mr-IN" i="1">
                            <a:latin typeface="Cambria Math" panose="02040503050406030204" pitchFamily="18" charset="0"/>
                          </a:rPr>
                        </m:ctrlPr>
                      </m:fPr>
                      <m:num>
                        <m:r>
                          <a:rPr lang="en-US" i="1">
                            <a:latin typeface="Cambria Math" charset="0"/>
                          </a:rPr>
                          <m:t>𝜎</m:t>
                        </m:r>
                      </m:num>
                      <m:den>
                        <m:rad>
                          <m:radPr>
                            <m:degHide m:val="on"/>
                            <m:ctrlPr>
                              <a:rPr lang="en-US" i="1">
                                <a:latin typeface="Cambria Math" panose="02040503050406030204" pitchFamily="18" charset="0"/>
                              </a:rPr>
                            </m:ctrlPr>
                          </m:radPr>
                          <m:deg/>
                          <m:e>
                            <m:r>
                              <a:rPr lang="en-US" i="1">
                                <a:latin typeface="Cambria Math" charset="0"/>
                              </a:rPr>
                              <m:t>𝑛</m:t>
                            </m:r>
                          </m:e>
                        </m:rad>
                      </m:den>
                    </m:f>
                    <m:sSub>
                      <m:sSubPr>
                        <m:ctrlPr>
                          <a:rPr lang="en-US" i="1">
                            <a:latin typeface="Cambria Math" panose="02040503050406030204" pitchFamily="18" charset="0"/>
                          </a:rPr>
                        </m:ctrlPr>
                      </m:sSubPr>
                      <m:e>
                        <m:r>
                          <a:rPr lang="en-US" i="1">
                            <a:latin typeface="Cambria Math" charset="0"/>
                          </a:rPr>
                          <m:t>𝑍</m:t>
                        </m:r>
                      </m:e>
                      <m:sub>
                        <m:r>
                          <a:rPr lang="en-US" i="1">
                            <a:latin typeface="Cambria Math" charset="0"/>
                          </a:rPr>
                          <m:t>1−</m:t>
                        </m:r>
                        <m:r>
                          <a:rPr lang="en-US" i="1">
                            <a:latin typeface="Cambria Math" charset="0"/>
                          </a:rPr>
                          <m:t>𝛼</m:t>
                        </m:r>
                        <m:r>
                          <a:rPr lang="en-US" i="1">
                            <a:latin typeface="Cambria Math" charset="0"/>
                          </a:rPr>
                          <m:t>/2</m:t>
                        </m:r>
                      </m:sub>
                    </m:sSub>
                    <m:r>
                      <a:rPr lang="en-US" b="0" i="1" smtClean="0">
                        <a:latin typeface="Cambria Math" charset="0"/>
                      </a:rPr>
                      <m:t>]</m:t>
                    </m:r>
                  </m:oMath>
                </a14:m>
                <a:r>
                  <a:rPr lang="en-US" dirty="0"/>
                  <a:t> is a </a:t>
                </a:r>
                <a14:m>
                  <m:oMath xmlns:m="http://schemas.openxmlformats.org/officeDocument/2006/math">
                    <m:d>
                      <m:dPr>
                        <m:ctrlPr>
                          <a:rPr lang="en-US" b="0" i="1" smtClean="0">
                            <a:latin typeface="Cambria Math" panose="02040503050406030204" pitchFamily="18" charset="0"/>
                          </a:rPr>
                        </m:ctrlPr>
                      </m:dPr>
                      <m:e>
                        <m:r>
                          <a:rPr lang="en-US" b="0" i="1" smtClean="0">
                            <a:latin typeface="Cambria Math" charset="0"/>
                          </a:rPr>
                          <m:t>1−</m:t>
                        </m:r>
                        <m:r>
                          <a:rPr lang="en-US" b="0" i="1" smtClean="0">
                            <a:latin typeface="Cambria Math" charset="0"/>
                          </a:rPr>
                          <m:t>𝛼</m:t>
                        </m:r>
                      </m:e>
                    </m:d>
                  </m:oMath>
                </a14:m>
                <a:r>
                  <a:rPr lang="en-US" dirty="0"/>
                  <a:t> confidence interval for </a:t>
                </a:r>
                <a14:m>
                  <m:oMath xmlns:m="http://schemas.openxmlformats.org/officeDocument/2006/math">
                    <m:r>
                      <a:rPr lang="en-US" b="0" i="1" smtClean="0">
                        <a:latin typeface="Cambria Math" charset="0"/>
                      </a:rPr>
                      <m:t>𝜇</m:t>
                    </m:r>
                    <m:r>
                      <a:rPr lang="en-US" b="0" i="1" smtClean="0">
                        <a:latin typeface="Cambria Math" charset="0"/>
                      </a:rPr>
                      <m:t>. </m:t>
                    </m:r>
                  </m:oMath>
                </a14:m>
                <a:endParaRPr lang="en-US" dirty="0"/>
              </a:p>
            </p:txBody>
          </p:sp>
        </mc:Choice>
        <mc:Fallback xmlns="">
          <p:sp>
            <p:nvSpPr>
              <p:cNvPr id="5" name="TextBox 4"/>
              <p:cNvSpPr txBox="1">
                <a:spLocks noRot="1" noChangeAspect="1" noMove="1" noResize="1" noEditPoints="1" noAdjustHandles="1" noChangeArrowheads="1" noChangeShapeType="1" noTextEdit="1"/>
              </p:cNvSpPr>
              <p:nvPr/>
            </p:nvSpPr>
            <p:spPr>
              <a:xfrm>
                <a:off x="595423" y="5103628"/>
                <a:ext cx="7602279" cy="488660"/>
              </a:xfrm>
              <a:prstGeom prst="rect">
                <a:avLst/>
              </a:prstGeom>
              <a:blipFill rotWithShape="0">
                <a:blip r:embed="rId4"/>
                <a:stretch>
                  <a:fillRect l="-160" t="-62195" b="-71951"/>
                </a:stretch>
              </a:blipFill>
              <a:ln>
                <a:solidFill>
                  <a:schemeClr val="accent1"/>
                </a:solidFill>
              </a:ln>
            </p:spPr>
            <p:txBody>
              <a:bodyPr/>
              <a:lstStyle/>
              <a:p>
                <a:r>
                  <a:rPr lang="en-US">
                    <a:noFill/>
                  </a:rPr>
                  <a:t> </a:t>
                </a:r>
              </a:p>
            </p:txBody>
          </p:sp>
        </mc:Fallback>
      </mc:AlternateContent>
    </p:spTree>
    <p:extLst>
      <p:ext uri="{BB962C8B-B14F-4D97-AF65-F5344CB8AC3E}">
        <p14:creationId xmlns:p14="http://schemas.microsoft.com/office/powerpoint/2010/main" val="18491518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2"/>
                </a:solidFill>
              </a:rPr>
              <a:t>Hypothesis Test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83019" y="1591709"/>
                <a:ext cx="10515600" cy="4351338"/>
              </a:xfrm>
            </p:spPr>
            <p:txBody>
              <a:bodyPr/>
              <a:lstStyle/>
              <a:p>
                <a:r>
                  <a:rPr lang="en-US" dirty="0"/>
                  <a:t>Suppose, we want to test whether </a:t>
                </a:r>
                <a14:m>
                  <m:oMath xmlns:m="http://schemas.openxmlformats.org/officeDocument/2006/math">
                    <m:r>
                      <a:rPr lang="en-US" b="0" i="1" smtClean="0">
                        <a:latin typeface="Cambria Math" charset="0"/>
                      </a:rPr>
                      <m:t>𝜇</m:t>
                    </m:r>
                  </m:oMath>
                </a14:m>
                <a:r>
                  <a:rPr lang="en-US" dirty="0"/>
                  <a:t> equals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𝜇</m:t>
                        </m:r>
                      </m:e>
                      <m:sub>
                        <m:r>
                          <a:rPr lang="en-US" b="0" i="1" smtClean="0">
                            <a:latin typeface="Cambria Math" charset="0"/>
                          </a:rPr>
                          <m:t>0</m:t>
                        </m:r>
                      </m:sub>
                    </m:sSub>
                  </m:oMath>
                </a14:m>
                <a:r>
                  <a:rPr lang="en-US" dirty="0"/>
                  <a:t> or not. </a:t>
                </a:r>
              </a:p>
              <a:p>
                <a:r>
                  <a:rPr lang="en-US" dirty="0"/>
                  <a:t>Thus we state: </a:t>
                </a:r>
              </a:p>
              <a:p>
                <a:pPr lvl="1"/>
                <a:r>
                  <a:rPr lang="en-US" dirty="0">
                    <a:solidFill>
                      <a:srgbClr val="C00000"/>
                    </a:solidFill>
                  </a:rPr>
                  <a:t>Null Hypothesis</a:t>
                </a:r>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charset="0"/>
                          </a:rPr>
                          <m:t>𝐻</m:t>
                        </m:r>
                      </m:e>
                      <m:sub>
                        <m:r>
                          <a:rPr lang="en-US" i="1">
                            <a:latin typeface="Cambria Math" charset="0"/>
                          </a:rPr>
                          <m:t>0</m:t>
                        </m:r>
                      </m:sub>
                    </m:sSub>
                    <m:r>
                      <a:rPr lang="en-US" i="1">
                        <a:latin typeface="Cambria Math" charset="0"/>
                      </a:rPr>
                      <m:t>:</m:t>
                    </m:r>
                    <m:r>
                      <a:rPr lang="en-US" i="1">
                        <a:latin typeface="Cambria Math" charset="0"/>
                      </a:rPr>
                      <m:t>𝜇</m:t>
                    </m:r>
                    <m:r>
                      <a:rPr lang="en-US" i="1">
                        <a:latin typeface="Cambria Math" charset="0"/>
                      </a:rPr>
                      <m:t>=</m:t>
                    </m:r>
                    <m:sSub>
                      <m:sSubPr>
                        <m:ctrlPr>
                          <a:rPr lang="en-US" i="1">
                            <a:latin typeface="Cambria Math" panose="02040503050406030204" pitchFamily="18" charset="0"/>
                          </a:rPr>
                        </m:ctrlPr>
                      </m:sSubPr>
                      <m:e>
                        <m:r>
                          <a:rPr lang="en-US" i="1">
                            <a:latin typeface="Cambria Math" charset="0"/>
                          </a:rPr>
                          <m:t>𝜇</m:t>
                        </m:r>
                      </m:e>
                      <m:sub>
                        <m:r>
                          <a:rPr lang="en-US" i="1">
                            <a:latin typeface="Cambria Math" charset="0"/>
                          </a:rPr>
                          <m:t>0</m:t>
                        </m:r>
                      </m:sub>
                    </m:sSub>
                    <m:r>
                      <a:rPr lang="en-US" i="1">
                        <a:latin typeface="Cambria Math" charset="0"/>
                      </a:rPr>
                      <m:t>, </m:t>
                    </m:r>
                  </m:oMath>
                </a14:m>
                <a:r>
                  <a:rPr lang="en-US" dirty="0"/>
                  <a:t>and </a:t>
                </a:r>
                <a:r>
                  <a:rPr lang="en-US" dirty="0">
                    <a:solidFill>
                      <a:srgbClr val="C00000"/>
                    </a:solidFill>
                  </a:rPr>
                  <a:t>Alternative Hypothesis</a:t>
                </a:r>
                <a:r>
                  <a:rPr lang="en-US" dirty="0"/>
                  <a:t>, </a:t>
                </a:r>
                <a14:m>
                  <m:oMath xmlns:m="http://schemas.openxmlformats.org/officeDocument/2006/math">
                    <m:r>
                      <a:rPr lang="en-US" i="1">
                        <a:latin typeface="Cambria Math" charset="0"/>
                      </a:rPr>
                      <m:t>𝜇</m:t>
                    </m:r>
                    <m:r>
                      <a:rPr lang="en-US" i="1">
                        <a:latin typeface="Cambria Math" charset="0"/>
                      </a:rPr>
                      <m:t>≠</m:t>
                    </m:r>
                    <m:sSub>
                      <m:sSubPr>
                        <m:ctrlPr>
                          <a:rPr lang="en-US" i="1">
                            <a:latin typeface="Cambria Math" panose="02040503050406030204" pitchFamily="18" charset="0"/>
                          </a:rPr>
                        </m:ctrlPr>
                      </m:sSubPr>
                      <m:e>
                        <m:r>
                          <a:rPr lang="en-US" i="1">
                            <a:latin typeface="Cambria Math" charset="0"/>
                          </a:rPr>
                          <m:t>𝜇</m:t>
                        </m:r>
                      </m:e>
                      <m:sub>
                        <m:r>
                          <a:rPr lang="en-US" i="1">
                            <a:latin typeface="Cambria Math" charset="0"/>
                          </a:rPr>
                          <m:t>0</m:t>
                        </m:r>
                      </m:sub>
                    </m:sSub>
                  </m:oMath>
                </a14:m>
                <a:r>
                  <a:rPr lang="en-US" dirty="0"/>
                  <a:t>.</a:t>
                </a:r>
              </a:p>
              <a:p>
                <a:r>
                  <a:rPr lang="en-US" dirty="0"/>
                  <a:t>We estimate </a:t>
                </a:r>
                <a14:m>
                  <m:oMath xmlns:m="http://schemas.openxmlformats.org/officeDocument/2006/math">
                    <m:r>
                      <a:rPr lang="en-US" b="0" i="1" smtClean="0">
                        <a:latin typeface="Cambria Math" charset="0"/>
                      </a:rPr>
                      <m:t>𝜇</m:t>
                    </m:r>
                    <m:r>
                      <a:rPr lang="en-US" b="0" i="1" smtClean="0">
                        <a:latin typeface="Cambria Math" charset="0"/>
                      </a:rPr>
                      <m:t>, </m:t>
                    </m:r>
                  </m:oMath>
                </a14:m>
                <a:r>
                  <a:rPr lang="en-US" dirty="0"/>
                  <a:t>by calculating the average value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charset="0"/>
                          </a:rPr>
                          <m:t>𝑋</m:t>
                        </m:r>
                      </m:e>
                    </m:acc>
                  </m:oMath>
                </a14:m>
                <a:r>
                  <a:rPr lang="en-US" dirty="0"/>
                  <a:t>.</a:t>
                </a:r>
              </a:p>
              <a:p>
                <a:r>
                  <a:rPr lang="en-US" dirty="0"/>
                  <a:t>If </a:t>
                </a:r>
                <a14:m>
                  <m:oMath xmlns:m="http://schemas.openxmlformats.org/officeDocument/2006/math">
                    <m:r>
                      <a:rPr lang="en-US" b="0" i="0" smtClean="0">
                        <a:latin typeface="Cambria Math" charset="0"/>
                      </a:rPr>
                      <m:t>|</m:t>
                    </m:r>
                    <m:acc>
                      <m:accPr>
                        <m:chr m:val="̅"/>
                        <m:ctrlPr>
                          <a:rPr lang="en-US" i="1">
                            <a:latin typeface="Cambria Math" panose="02040503050406030204" pitchFamily="18" charset="0"/>
                          </a:rPr>
                        </m:ctrlPr>
                      </m:accPr>
                      <m:e>
                        <m:r>
                          <a:rPr lang="en-US" b="0" i="1" smtClean="0">
                            <a:latin typeface="Cambria Math" charset="0"/>
                          </a:rPr>
                          <m:t> </m:t>
                        </m:r>
                        <m:r>
                          <a:rPr lang="en-US" i="1">
                            <a:latin typeface="Cambria Math" charset="0"/>
                          </a:rPr>
                          <m:t>𝑋</m:t>
                        </m:r>
                      </m:e>
                    </m:acc>
                    <m:r>
                      <a:rPr lang="en-US" b="0" i="1" smtClean="0">
                        <a:latin typeface="Cambria Math" charset="0"/>
                      </a:rPr>
                      <m:t>−</m:t>
                    </m:r>
                    <m:sSub>
                      <m:sSubPr>
                        <m:ctrlPr>
                          <a:rPr lang="en-US" b="0" i="1" smtClean="0">
                            <a:latin typeface="Cambria Math" panose="02040503050406030204" pitchFamily="18" charset="0"/>
                          </a:rPr>
                        </m:ctrlPr>
                      </m:sSubPr>
                      <m:e>
                        <m:r>
                          <a:rPr lang="en-US" b="0" i="1" smtClean="0">
                            <a:latin typeface="Cambria Math" charset="0"/>
                          </a:rPr>
                          <m:t>𝜇</m:t>
                        </m:r>
                      </m:e>
                      <m:sub>
                        <m:r>
                          <a:rPr lang="en-US" b="0" i="1" smtClean="0">
                            <a:latin typeface="Cambria Math" charset="0"/>
                          </a:rPr>
                          <m:t>0</m:t>
                        </m:r>
                      </m:sub>
                    </m:sSub>
                    <m:r>
                      <a:rPr lang="en-US" b="0" i="1" smtClean="0">
                        <a:latin typeface="Cambria Math" charset="0"/>
                      </a:rPr>
                      <m:t>|</m:t>
                    </m:r>
                  </m:oMath>
                </a14:m>
                <a:r>
                  <a:rPr lang="en-US" dirty="0"/>
                  <a:t> is much larger than some constant c (defined before hand as the accuracy or precision required), we reject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𝐻</m:t>
                        </m:r>
                      </m:e>
                      <m:sub>
                        <m:r>
                          <a:rPr lang="en-US" b="0" i="1" smtClean="0">
                            <a:latin typeface="Cambria Math" charset="0"/>
                          </a:rPr>
                          <m:t>0</m:t>
                        </m:r>
                      </m:sub>
                    </m:sSub>
                    <m:r>
                      <a:rPr lang="en-US" b="0" i="1" smtClean="0">
                        <a:latin typeface="Cambria Math" charset="0"/>
                      </a:rPr>
                      <m:t>.</m:t>
                    </m:r>
                  </m:oMath>
                </a14:m>
                <a:r>
                  <a:rPr lang="en-US" dirty="0"/>
                  <a:t> Else, we accept, </a:t>
                </a:r>
                <a14:m>
                  <m:oMath xmlns:m="http://schemas.openxmlformats.org/officeDocument/2006/math">
                    <m:sSub>
                      <m:sSubPr>
                        <m:ctrlPr>
                          <a:rPr lang="en-US" i="1">
                            <a:latin typeface="Cambria Math" panose="02040503050406030204" pitchFamily="18" charset="0"/>
                          </a:rPr>
                        </m:ctrlPr>
                      </m:sSubPr>
                      <m:e>
                        <m:r>
                          <a:rPr lang="en-US" i="1">
                            <a:latin typeface="Cambria Math" charset="0"/>
                          </a:rPr>
                          <m:t>𝐻</m:t>
                        </m:r>
                      </m:e>
                      <m:sub>
                        <m:r>
                          <a:rPr lang="en-US" i="1">
                            <a:latin typeface="Cambria Math" charset="0"/>
                          </a:rPr>
                          <m:t>0</m:t>
                        </m:r>
                      </m:sub>
                    </m:sSub>
                  </m:oMath>
                </a14:m>
                <a:r>
                  <a:rPr lang="en-US" dirty="0"/>
                  <a:t>.</a:t>
                </a:r>
              </a:p>
              <a:p>
                <a:r>
                  <a:rPr lang="en-US" dirty="0"/>
                  <a:t>Constant c defines, the critical region, the region where the null hypothesis is rejected.</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83019" y="1591709"/>
                <a:ext cx="10515600" cy="4351338"/>
              </a:xfrm>
              <a:blipFill rotWithShape="0">
                <a:blip r:embed="rId2"/>
                <a:stretch>
                  <a:fillRect l="-1043" t="-2241" r="-1043"/>
                </a:stretch>
              </a:blipFill>
            </p:spPr>
            <p:txBody>
              <a:bodyPr/>
              <a:lstStyle/>
              <a:p>
                <a:r>
                  <a:rPr lang="en-US">
                    <a:noFill/>
                  </a:rPr>
                  <a:t> </a:t>
                </a:r>
              </a:p>
            </p:txBody>
          </p:sp>
        </mc:Fallback>
      </mc:AlternateContent>
    </p:spTree>
    <p:extLst>
      <p:ext uri="{BB962C8B-B14F-4D97-AF65-F5344CB8AC3E}">
        <p14:creationId xmlns:p14="http://schemas.microsoft.com/office/powerpoint/2010/main" val="20863738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False Positive Error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It may happen that the null hypothesis is true, but we reject it. </a:t>
                </a:r>
              </a:p>
              <a:p>
                <a:r>
                  <a:rPr lang="en-US" dirty="0"/>
                  <a:t>This is called a false positive error. </a:t>
                </a:r>
              </a:p>
              <a:p>
                <a:r>
                  <a:rPr lang="en-US" dirty="0"/>
                  <a:t>Mathematically, the probability of this event is:</a:t>
                </a:r>
              </a:p>
              <a:p>
                <a14:m>
                  <m:oMath xmlns:m="http://schemas.openxmlformats.org/officeDocument/2006/math">
                    <m:r>
                      <a:rPr lang="en-US" b="0" i="1" smtClean="0">
                        <a:latin typeface="Cambria Math" charset="0"/>
                      </a:rPr>
                      <m:t>𝑃</m:t>
                    </m:r>
                    <m:d>
                      <m:dPr>
                        <m:ctrlPr>
                          <a:rPr lang="en-US" b="0" i="1" smtClean="0">
                            <a:latin typeface="Cambria Math" panose="02040503050406030204" pitchFamily="18" charset="0"/>
                          </a:rPr>
                        </m:ctrlPr>
                      </m:dPr>
                      <m:e>
                        <m:d>
                          <m:dPr>
                            <m:begChr m:val="|"/>
                            <m:endChr m:val="|"/>
                            <m:ctrlPr>
                              <a:rPr lang="en-US" b="0" i="1" smtClean="0">
                                <a:latin typeface="Cambria Math" panose="02040503050406030204" pitchFamily="18" charset="0"/>
                              </a:rPr>
                            </m:ctrlPr>
                          </m:dPr>
                          <m:e>
                            <m:acc>
                              <m:accPr>
                                <m:chr m:val="̅"/>
                                <m:ctrlPr>
                                  <a:rPr lang="en-US" i="1">
                                    <a:latin typeface="Cambria Math" panose="02040503050406030204" pitchFamily="18" charset="0"/>
                                  </a:rPr>
                                </m:ctrlPr>
                              </m:accPr>
                              <m:e>
                                <m:r>
                                  <a:rPr lang="en-US" i="1">
                                    <a:latin typeface="Cambria Math" charset="0"/>
                                  </a:rPr>
                                  <m:t> </m:t>
                                </m:r>
                                <m:r>
                                  <a:rPr lang="en-US" i="1">
                                    <a:latin typeface="Cambria Math" charset="0"/>
                                  </a:rPr>
                                  <m:t>𝑋</m:t>
                                </m:r>
                              </m:e>
                            </m:acc>
                            <m:r>
                              <a:rPr lang="en-US" i="1">
                                <a:latin typeface="Cambria Math" charset="0"/>
                              </a:rPr>
                              <m:t>−</m:t>
                            </m:r>
                            <m:sSub>
                              <m:sSubPr>
                                <m:ctrlPr>
                                  <a:rPr lang="en-US" i="1">
                                    <a:latin typeface="Cambria Math" panose="02040503050406030204" pitchFamily="18" charset="0"/>
                                  </a:rPr>
                                </m:ctrlPr>
                              </m:sSubPr>
                              <m:e>
                                <m:r>
                                  <a:rPr lang="en-US" i="1">
                                    <a:latin typeface="Cambria Math" charset="0"/>
                                  </a:rPr>
                                  <m:t>𝜇</m:t>
                                </m:r>
                              </m:e>
                              <m:sub>
                                <m:r>
                                  <a:rPr lang="en-US" i="1">
                                    <a:latin typeface="Cambria Math" charset="0"/>
                                  </a:rPr>
                                  <m:t>0</m:t>
                                </m:r>
                              </m:sub>
                            </m:sSub>
                          </m:e>
                        </m:d>
                        <m:r>
                          <a:rPr lang="en-US" b="0" i="0" smtClean="0">
                            <a:latin typeface="Cambria Math" charset="0"/>
                          </a:rPr>
                          <m:t>&gt;</m:t>
                        </m:r>
                        <m:r>
                          <m:rPr>
                            <m:sty m:val="p"/>
                          </m:rPr>
                          <a:rPr lang="en-US" b="0" i="0" smtClean="0">
                            <a:latin typeface="Cambria Math" charset="0"/>
                          </a:rPr>
                          <m:t>c</m:t>
                        </m:r>
                      </m:e>
                    </m:d>
                    <m:r>
                      <a:rPr lang="en-US" b="0" i="0" smtClean="0">
                        <a:latin typeface="Cambria Math" charset="0"/>
                      </a:rPr>
                      <m:t>=</m:t>
                    </m:r>
                    <m:r>
                      <a:rPr lang="en-US" b="0" i="1" smtClean="0">
                        <a:latin typeface="Cambria Math" charset="0"/>
                      </a:rPr>
                      <m:t>𝛼</m:t>
                    </m:r>
                  </m:oMath>
                </a14:m>
                <a:endParaRPr lang="en-US" dirty="0"/>
              </a:p>
              <a:p>
                <a:r>
                  <a:rPr lang="en-US" dirty="0"/>
                  <a:t>That is why </a:t>
                </a:r>
                <a14:m>
                  <m:oMath xmlns:m="http://schemas.openxmlformats.org/officeDocument/2006/math">
                    <m:r>
                      <a:rPr lang="en-US" b="0" i="1" smtClean="0">
                        <a:latin typeface="Cambria Math" charset="0"/>
                      </a:rPr>
                      <m:t>𝛼</m:t>
                    </m:r>
                  </m:oMath>
                </a14:m>
                <a:r>
                  <a:rPr lang="en-US" dirty="0"/>
                  <a:t> is called the error probability and </a:t>
                </a:r>
                <a14:m>
                  <m:oMath xmlns:m="http://schemas.openxmlformats.org/officeDocument/2006/math">
                    <m:r>
                      <a:rPr lang="en-US" b="0" i="0" smtClean="0">
                        <a:latin typeface="Cambria Math" charset="0"/>
                      </a:rPr>
                      <m:t>1−</m:t>
                    </m:r>
                    <m:r>
                      <a:rPr lang="en-US" i="1">
                        <a:latin typeface="Cambria Math" charset="0"/>
                      </a:rPr>
                      <m:t>𝛼</m:t>
                    </m:r>
                  </m:oMath>
                </a14:m>
                <a:r>
                  <a:rPr lang="en-US" dirty="0"/>
                  <a:t> is called the confidence level. If </a:t>
                </a:r>
                <a14:m>
                  <m:oMath xmlns:m="http://schemas.openxmlformats.org/officeDocument/2006/math">
                    <m:r>
                      <a:rPr lang="en-US" i="1">
                        <a:latin typeface="Cambria Math" charset="0"/>
                      </a:rPr>
                      <m:t>𝛼</m:t>
                    </m:r>
                  </m:oMath>
                </a14:m>
                <a:r>
                  <a:rPr lang="en-US" dirty="0"/>
                  <a:t> reduces, confidence increases!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043" t="-2241"/>
                </a:stretch>
              </a:blipFill>
            </p:spPr>
            <p:txBody>
              <a:bodyPr/>
              <a:lstStyle/>
              <a:p>
                <a:r>
                  <a:rPr lang="en-US">
                    <a:noFill/>
                  </a:rPr>
                  <a:t> </a:t>
                </a:r>
              </a:p>
            </p:txBody>
          </p:sp>
        </mc:Fallback>
      </mc:AlternateContent>
    </p:spTree>
    <p:extLst>
      <p:ext uri="{BB962C8B-B14F-4D97-AF65-F5344CB8AC3E}">
        <p14:creationId xmlns:p14="http://schemas.microsoft.com/office/powerpoint/2010/main" val="11281789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normAutofit/>
              </a:bodyPr>
              <a:lstStyle/>
              <a:p>
                <a:r>
                  <a:rPr lang="en-US" sz="4000" dirty="0">
                    <a:solidFill>
                      <a:schemeClr val="tx2"/>
                    </a:solidFill>
                  </a:rPr>
                  <a:t>Estimating the Number of Traces to Estimate </a:t>
                </a:r>
                <a14:m>
                  <m:oMath xmlns:m="http://schemas.openxmlformats.org/officeDocument/2006/math">
                    <m:r>
                      <a:rPr lang="en-US" sz="4000" b="0" i="1" smtClean="0">
                        <a:solidFill>
                          <a:schemeClr val="tx2"/>
                        </a:solidFill>
                        <a:latin typeface="Cambria Math" charset="0"/>
                      </a:rPr>
                      <m:t>𝜇</m:t>
                    </m:r>
                  </m:oMath>
                </a14:m>
                <a:endParaRPr lang="en-US" sz="4000" dirty="0">
                  <a:solidFill>
                    <a:schemeClr val="tx2"/>
                  </a:solidFill>
                </a:endParaRP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0">
                <a:blip r:embed="rId2"/>
                <a:stretch>
                  <a:fillRect l="-20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87326" y="1453485"/>
                <a:ext cx="10515600" cy="4351338"/>
              </a:xfrm>
            </p:spPr>
            <p:txBody>
              <a:bodyPr/>
              <a:lstStyle/>
              <a:p>
                <a:r>
                  <a:rPr lang="en-US" dirty="0"/>
                  <a:t>Suppose, we need to estimate the mean with precision c (say 0.01).</a:t>
                </a:r>
              </a:p>
              <a:p>
                <a:r>
                  <a:rPr lang="en-US" dirty="0"/>
                  <a:t> </a:t>
                </a:r>
                <a14:m>
                  <m:oMath xmlns:m="http://schemas.openxmlformats.org/officeDocument/2006/math">
                    <m:r>
                      <a:rPr lang="en-US" i="1">
                        <a:latin typeface="Cambria Math" charset="0"/>
                      </a:rPr>
                      <m:t>𝑃</m:t>
                    </m:r>
                    <m:d>
                      <m:dPr>
                        <m:ctrlPr>
                          <a:rPr lang="en-US" i="1">
                            <a:latin typeface="Cambria Math" panose="02040503050406030204" pitchFamily="18" charset="0"/>
                          </a:rPr>
                        </m:ctrlPr>
                      </m:dPr>
                      <m:e>
                        <m:d>
                          <m:dPr>
                            <m:begChr m:val="|"/>
                            <m:endChr m:val="|"/>
                            <m:ctrlPr>
                              <a:rPr lang="en-US" i="1">
                                <a:latin typeface="Cambria Math" panose="02040503050406030204" pitchFamily="18" charset="0"/>
                              </a:rPr>
                            </m:ctrlPr>
                          </m:dPr>
                          <m:e>
                            <m:acc>
                              <m:accPr>
                                <m:chr m:val="̅"/>
                                <m:ctrlPr>
                                  <a:rPr lang="en-US" i="1">
                                    <a:latin typeface="Cambria Math" panose="02040503050406030204" pitchFamily="18" charset="0"/>
                                  </a:rPr>
                                </m:ctrlPr>
                              </m:accPr>
                              <m:e>
                                <m:r>
                                  <a:rPr lang="en-US" i="1">
                                    <a:latin typeface="Cambria Math" charset="0"/>
                                  </a:rPr>
                                  <m:t> </m:t>
                                </m:r>
                                <m:r>
                                  <a:rPr lang="en-US" i="1">
                                    <a:latin typeface="Cambria Math" charset="0"/>
                                  </a:rPr>
                                  <m:t>𝑋</m:t>
                                </m:r>
                              </m:e>
                            </m:acc>
                            <m:r>
                              <a:rPr lang="en-US" i="1">
                                <a:latin typeface="Cambria Math" charset="0"/>
                              </a:rPr>
                              <m:t>−</m:t>
                            </m:r>
                            <m:sSub>
                              <m:sSubPr>
                                <m:ctrlPr>
                                  <a:rPr lang="en-US" i="1">
                                    <a:latin typeface="Cambria Math" panose="02040503050406030204" pitchFamily="18" charset="0"/>
                                  </a:rPr>
                                </m:ctrlPr>
                              </m:sSubPr>
                              <m:e>
                                <m:r>
                                  <a:rPr lang="en-US" i="1">
                                    <a:latin typeface="Cambria Math" charset="0"/>
                                  </a:rPr>
                                  <m:t>𝜇</m:t>
                                </m:r>
                              </m:e>
                              <m:sub>
                                <m:r>
                                  <a:rPr lang="en-US" i="1">
                                    <a:latin typeface="Cambria Math" charset="0"/>
                                  </a:rPr>
                                  <m:t>0</m:t>
                                </m:r>
                              </m:sub>
                            </m:sSub>
                          </m:e>
                        </m:d>
                        <m:r>
                          <a:rPr lang="en-US">
                            <a:latin typeface="Cambria Math" charset="0"/>
                          </a:rPr>
                          <m:t>&gt;</m:t>
                        </m:r>
                        <m:r>
                          <m:rPr>
                            <m:sty m:val="p"/>
                          </m:rPr>
                          <a:rPr lang="en-US">
                            <a:latin typeface="Cambria Math" charset="0"/>
                          </a:rPr>
                          <m:t>c</m:t>
                        </m:r>
                      </m:e>
                    </m:d>
                    <m:r>
                      <a:rPr lang="en-US">
                        <a:latin typeface="Cambria Math" charset="0"/>
                      </a:rPr>
                      <m:t>=</m:t>
                    </m:r>
                    <m:r>
                      <a:rPr lang="en-US" i="1">
                        <a:latin typeface="Cambria Math" charset="0"/>
                      </a:rPr>
                      <m:t>𝛼</m:t>
                    </m:r>
                  </m:oMath>
                </a14:m>
                <a:r>
                  <a:rPr lang="en-US" dirty="0"/>
                  <a:t>, </a:t>
                </a:r>
              </a:p>
              <a:p>
                <a:r>
                  <a:rPr lang="en-US" dirty="0"/>
                  <a:t>Or, </a:t>
                </a:r>
                <a14:m>
                  <m:oMath xmlns:m="http://schemas.openxmlformats.org/officeDocument/2006/math">
                    <m:r>
                      <a:rPr lang="en-US" i="1">
                        <a:latin typeface="Cambria Math" charset="0"/>
                      </a:rPr>
                      <m:t>𝑃</m:t>
                    </m:r>
                    <m:d>
                      <m:dPr>
                        <m:ctrlPr>
                          <a:rPr lang="en-US" i="1">
                            <a:latin typeface="Cambria Math" panose="02040503050406030204" pitchFamily="18" charset="0"/>
                          </a:rPr>
                        </m:ctrlPr>
                      </m:dPr>
                      <m:e>
                        <m:d>
                          <m:dPr>
                            <m:begChr m:val="|"/>
                            <m:endChr m:val="|"/>
                            <m:ctrlPr>
                              <a:rPr lang="en-US" i="1">
                                <a:latin typeface="Cambria Math" panose="02040503050406030204" pitchFamily="18" charset="0"/>
                              </a:rPr>
                            </m:ctrlPr>
                          </m:dPr>
                          <m:e>
                            <m:acc>
                              <m:accPr>
                                <m:chr m:val="̅"/>
                                <m:ctrlPr>
                                  <a:rPr lang="en-US" i="1">
                                    <a:latin typeface="Cambria Math" panose="02040503050406030204" pitchFamily="18" charset="0"/>
                                  </a:rPr>
                                </m:ctrlPr>
                              </m:accPr>
                              <m:e>
                                <m:r>
                                  <a:rPr lang="en-US" i="1">
                                    <a:latin typeface="Cambria Math" charset="0"/>
                                  </a:rPr>
                                  <m:t> </m:t>
                                </m:r>
                                <m:r>
                                  <a:rPr lang="en-US" i="1">
                                    <a:latin typeface="Cambria Math" charset="0"/>
                                  </a:rPr>
                                  <m:t>𝑋</m:t>
                                </m:r>
                              </m:e>
                            </m:acc>
                            <m:r>
                              <a:rPr lang="en-US" i="1">
                                <a:latin typeface="Cambria Math" charset="0"/>
                              </a:rPr>
                              <m:t>−</m:t>
                            </m:r>
                            <m:sSub>
                              <m:sSubPr>
                                <m:ctrlPr>
                                  <a:rPr lang="en-US" i="1">
                                    <a:latin typeface="Cambria Math" panose="02040503050406030204" pitchFamily="18" charset="0"/>
                                  </a:rPr>
                                </m:ctrlPr>
                              </m:sSubPr>
                              <m:e>
                                <m:r>
                                  <a:rPr lang="en-US" i="1">
                                    <a:latin typeface="Cambria Math" charset="0"/>
                                  </a:rPr>
                                  <m:t>𝜇</m:t>
                                </m:r>
                              </m:e>
                              <m:sub>
                                <m:r>
                                  <a:rPr lang="en-US" i="1">
                                    <a:latin typeface="Cambria Math" charset="0"/>
                                  </a:rPr>
                                  <m:t>0</m:t>
                                </m:r>
                              </m:sub>
                            </m:sSub>
                          </m:e>
                        </m:d>
                        <m:r>
                          <a:rPr lang="en-US">
                            <a:latin typeface="Cambria Math" charset="0"/>
                          </a:rPr>
                          <m:t>&gt;</m:t>
                        </m:r>
                        <m:r>
                          <m:rPr>
                            <m:sty m:val="p"/>
                          </m:rPr>
                          <a:rPr lang="en-US">
                            <a:latin typeface="Cambria Math" charset="0"/>
                          </a:rPr>
                          <m:t>c</m:t>
                        </m:r>
                      </m:e>
                    </m:d>
                    <m:r>
                      <a:rPr lang="en-US" b="0" i="1" smtClean="0">
                        <a:latin typeface="Cambria Math" charset="0"/>
                      </a:rPr>
                      <m:t>=</m:t>
                    </m:r>
                    <m:r>
                      <a:rPr lang="en-US" i="1">
                        <a:latin typeface="Cambria Math" charset="0"/>
                      </a:rPr>
                      <m:t>𝑃</m:t>
                    </m:r>
                    <m:d>
                      <m:dPr>
                        <m:ctrlPr>
                          <a:rPr lang="en-US" i="1">
                            <a:latin typeface="Cambria Math" panose="02040503050406030204" pitchFamily="18" charset="0"/>
                          </a:rPr>
                        </m:ctrlPr>
                      </m:dPr>
                      <m:e>
                        <m:d>
                          <m:dPr>
                            <m:begChr m:val="|"/>
                            <m:endChr m:val="|"/>
                            <m:ctrlPr>
                              <a:rPr lang="en-US" i="1">
                                <a:latin typeface="Cambria Math" panose="02040503050406030204" pitchFamily="18" charset="0"/>
                              </a:rPr>
                            </m:ctrlPr>
                          </m:dPr>
                          <m:e>
                            <m:acc>
                              <m:accPr>
                                <m:chr m:val="̅"/>
                                <m:ctrlPr>
                                  <a:rPr lang="en-US" i="1">
                                    <a:latin typeface="Cambria Math" panose="02040503050406030204" pitchFamily="18" charset="0"/>
                                  </a:rPr>
                                </m:ctrlPr>
                              </m:accPr>
                              <m:e>
                                <m:r>
                                  <a:rPr lang="en-US" i="1">
                                    <a:latin typeface="Cambria Math" charset="0"/>
                                  </a:rPr>
                                  <m:t> </m:t>
                                </m:r>
                                <m:r>
                                  <a:rPr lang="en-US" i="1">
                                    <a:latin typeface="Cambria Math" charset="0"/>
                                  </a:rPr>
                                  <m:t>𝑋</m:t>
                                </m:r>
                              </m:e>
                            </m:acc>
                            <m:r>
                              <a:rPr lang="en-US" i="1">
                                <a:latin typeface="Cambria Math" charset="0"/>
                              </a:rPr>
                              <m:t>−</m:t>
                            </m:r>
                            <m:sSub>
                              <m:sSubPr>
                                <m:ctrlPr>
                                  <a:rPr lang="en-US" i="1">
                                    <a:latin typeface="Cambria Math" panose="02040503050406030204" pitchFamily="18" charset="0"/>
                                  </a:rPr>
                                </m:ctrlPr>
                              </m:sSubPr>
                              <m:e>
                                <m:r>
                                  <a:rPr lang="en-US" i="1">
                                    <a:latin typeface="Cambria Math" charset="0"/>
                                  </a:rPr>
                                  <m:t>𝜇</m:t>
                                </m:r>
                              </m:e>
                              <m:sub>
                                <m:r>
                                  <a:rPr lang="en-US" i="1">
                                    <a:latin typeface="Cambria Math" charset="0"/>
                                  </a:rPr>
                                  <m:t>0</m:t>
                                </m:r>
                              </m:sub>
                            </m:sSub>
                          </m:e>
                        </m:d>
                        <m:f>
                          <m:fPr>
                            <m:ctrlPr>
                              <a:rPr lang="mr-IN" i="1" smtClean="0">
                                <a:latin typeface="Cambria Math" panose="02040503050406030204" pitchFamily="18" charset="0"/>
                              </a:rPr>
                            </m:ctrlPr>
                          </m:fPr>
                          <m:num>
                            <m:rad>
                              <m:radPr>
                                <m:degHide m:val="on"/>
                                <m:ctrlPr>
                                  <a:rPr lang="en-US" b="0" i="1" smtClean="0">
                                    <a:latin typeface="Cambria Math" panose="02040503050406030204" pitchFamily="18" charset="0"/>
                                  </a:rPr>
                                </m:ctrlPr>
                              </m:radPr>
                              <m:deg/>
                              <m:e>
                                <m:r>
                                  <a:rPr lang="en-US" b="0" i="1" smtClean="0">
                                    <a:latin typeface="Cambria Math" charset="0"/>
                                  </a:rPr>
                                  <m:t>𝑛</m:t>
                                </m:r>
                              </m:e>
                            </m:rad>
                          </m:num>
                          <m:den>
                            <m:r>
                              <a:rPr lang="en-US" b="0" i="1" smtClean="0">
                                <a:latin typeface="Cambria Math" charset="0"/>
                              </a:rPr>
                              <m:t>𝜎</m:t>
                            </m:r>
                          </m:den>
                        </m:f>
                        <m:r>
                          <a:rPr lang="en-US">
                            <a:latin typeface="Cambria Math" charset="0"/>
                          </a:rPr>
                          <m:t>&gt;</m:t>
                        </m:r>
                        <m:r>
                          <m:rPr>
                            <m:sty m:val="p"/>
                          </m:rPr>
                          <a:rPr lang="en-US">
                            <a:latin typeface="Cambria Math" charset="0"/>
                          </a:rPr>
                          <m:t>c</m:t>
                        </m:r>
                        <m:f>
                          <m:fPr>
                            <m:ctrlPr>
                              <a:rPr lang="mr-IN" i="1">
                                <a:latin typeface="Cambria Math" panose="02040503050406030204" pitchFamily="18" charset="0"/>
                              </a:rPr>
                            </m:ctrlPr>
                          </m:fPr>
                          <m:num>
                            <m:rad>
                              <m:radPr>
                                <m:degHide m:val="on"/>
                                <m:ctrlPr>
                                  <a:rPr lang="en-US" i="1">
                                    <a:latin typeface="Cambria Math" panose="02040503050406030204" pitchFamily="18" charset="0"/>
                                  </a:rPr>
                                </m:ctrlPr>
                              </m:radPr>
                              <m:deg/>
                              <m:e>
                                <m:r>
                                  <a:rPr lang="en-US" i="1">
                                    <a:latin typeface="Cambria Math" charset="0"/>
                                  </a:rPr>
                                  <m:t>𝑛</m:t>
                                </m:r>
                              </m:e>
                            </m:rad>
                          </m:num>
                          <m:den>
                            <m:r>
                              <a:rPr lang="en-US" i="1">
                                <a:latin typeface="Cambria Math" charset="0"/>
                              </a:rPr>
                              <m:t>𝜎</m:t>
                            </m:r>
                          </m:den>
                        </m:f>
                      </m:e>
                    </m:d>
                    <m:r>
                      <a:rPr lang="en-US" b="0" i="1" smtClean="0">
                        <a:latin typeface="Cambria Math" charset="0"/>
                      </a:rPr>
                      <m:t>=</m:t>
                    </m:r>
                    <m:r>
                      <a:rPr lang="en-US" b="0" i="1" smtClean="0">
                        <a:latin typeface="Cambria Math" charset="0"/>
                      </a:rPr>
                      <m:t>𝑃</m:t>
                    </m:r>
                    <m:d>
                      <m:dPr>
                        <m:ctrlPr>
                          <a:rPr lang="en-US" b="0" i="1" smtClean="0">
                            <a:latin typeface="Cambria Math" panose="02040503050406030204" pitchFamily="18" charset="0"/>
                          </a:rPr>
                        </m:ctrlPr>
                      </m:dPr>
                      <m:e>
                        <m:d>
                          <m:dPr>
                            <m:begChr m:val="|"/>
                            <m:endChr m:val="|"/>
                            <m:ctrlPr>
                              <a:rPr lang="en-US" b="0" i="1" smtClean="0">
                                <a:latin typeface="Cambria Math" panose="02040503050406030204" pitchFamily="18" charset="0"/>
                              </a:rPr>
                            </m:ctrlPr>
                          </m:dPr>
                          <m:e>
                            <m:r>
                              <a:rPr lang="en-US" b="0" i="1" smtClean="0">
                                <a:latin typeface="Cambria Math" charset="0"/>
                              </a:rPr>
                              <m:t>𝑍</m:t>
                            </m:r>
                          </m:e>
                        </m:d>
                        <m:r>
                          <a:rPr lang="en-US" b="0" i="1" smtClean="0">
                            <a:latin typeface="Cambria Math" charset="0"/>
                          </a:rPr>
                          <m:t>&gt;</m:t>
                        </m:r>
                        <m:r>
                          <m:rPr>
                            <m:sty m:val="p"/>
                          </m:rPr>
                          <a:rPr lang="en-US">
                            <a:latin typeface="Cambria Math" charset="0"/>
                          </a:rPr>
                          <m:t>c</m:t>
                        </m:r>
                        <m:f>
                          <m:fPr>
                            <m:ctrlPr>
                              <a:rPr lang="mr-IN" i="1">
                                <a:latin typeface="Cambria Math" panose="02040503050406030204" pitchFamily="18" charset="0"/>
                              </a:rPr>
                            </m:ctrlPr>
                          </m:fPr>
                          <m:num>
                            <m:rad>
                              <m:radPr>
                                <m:degHide m:val="on"/>
                                <m:ctrlPr>
                                  <a:rPr lang="en-US" i="1">
                                    <a:latin typeface="Cambria Math" panose="02040503050406030204" pitchFamily="18" charset="0"/>
                                  </a:rPr>
                                </m:ctrlPr>
                              </m:radPr>
                              <m:deg/>
                              <m:e>
                                <m:r>
                                  <a:rPr lang="en-US" i="1">
                                    <a:latin typeface="Cambria Math" charset="0"/>
                                  </a:rPr>
                                  <m:t>𝑛</m:t>
                                </m:r>
                              </m:e>
                            </m:rad>
                          </m:num>
                          <m:den>
                            <m:r>
                              <a:rPr lang="en-US" i="1">
                                <a:latin typeface="Cambria Math" charset="0"/>
                              </a:rPr>
                              <m:t>𝜎</m:t>
                            </m:r>
                          </m:den>
                        </m:f>
                      </m:e>
                    </m:d>
                    <m:r>
                      <a:rPr lang="en-US" b="0" i="0" smtClean="0">
                        <a:latin typeface="Cambria Math" charset="0"/>
                      </a:rPr>
                      <m:t>=2</m:t>
                    </m:r>
                    <m:r>
                      <m:rPr>
                        <m:sty m:val="p"/>
                      </m:rPr>
                      <a:rPr lang="en-US" b="0" i="0" smtClean="0">
                        <a:latin typeface="Cambria Math" charset="0"/>
                      </a:rPr>
                      <m:t>P</m:t>
                    </m:r>
                    <m:d>
                      <m:dPr>
                        <m:ctrlPr>
                          <a:rPr lang="en-US" b="0" i="1" smtClean="0">
                            <a:latin typeface="Cambria Math" panose="02040503050406030204" pitchFamily="18" charset="0"/>
                          </a:rPr>
                        </m:ctrlPr>
                      </m:dPr>
                      <m:e>
                        <m:r>
                          <m:rPr>
                            <m:sty m:val="p"/>
                          </m:rPr>
                          <a:rPr lang="en-US" b="0" i="0" smtClean="0">
                            <a:latin typeface="Cambria Math" charset="0"/>
                          </a:rPr>
                          <m:t>Z</m:t>
                        </m:r>
                        <m:r>
                          <a:rPr lang="en-US" b="0" i="0" smtClean="0">
                            <a:latin typeface="Cambria Math" charset="0"/>
                          </a:rPr>
                          <m:t>&gt;</m:t>
                        </m:r>
                        <m:r>
                          <m:rPr>
                            <m:sty m:val="p"/>
                          </m:rPr>
                          <a:rPr lang="en-US">
                            <a:latin typeface="Cambria Math" charset="0"/>
                          </a:rPr>
                          <m:t>c</m:t>
                        </m:r>
                        <m:f>
                          <m:fPr>
                            <m:ctrlPr>
                              <a:rPr lang="mr-IN" i="1">
                                <a:latin typeface="Cambria Math" panose="02040503050406030204" pitchFamily="18" charset="0"/>
                              </a:rPr>
                            </m:ctrlPr>
                          </m:fPr>
                          <m:num>
                            <m:rad>
                              <m:radPr>
                                <m:degHide m:val="on"/>
                                <m:ctrlPr>
                                  <a:rPr lang="en-US" i="1">
                                    <a:latin typeface="Cambria Math" panose="02040503050406030204" pitchFamily="18" charset="0"/>
                                  </a:rPr>
                                </m:ctrlPr>
                              </m:radPr>
                              <m:deg/>
                              <m:e>
                                <m:r>
                                  <a:rPr lang="en-US" i="1">
                                    <a:latin typeface="Cambria Math" charset="0"/>
                                  </a:rPr>
                                  <m:t>𝑛</m:t>
                                </m:r>
                              </m:e>
                            </m:rad>
                          </m:num>
                          <m:den>
                            <m:r>
                              <a:rPr lang="en-US" i="1">
                                <a:latin typeface="Cambria Math" charset="0"/>
                              </a:rPr>
                              <m:t>𝜎</m:t>
                            </m:r>
                          </m:den>
                        </m:f>
                      </m:e>
                    </m:d>
                    <m:r>
                      <a:rPr lang="en-US" b="0" i="0" smtClean="0">
                        <a:latin typeface="Cambria Math" charset="0"/>
                      </a:rPr>
                      <m:t>=</m:t>
                    </m:r>
                    <m:r>
                      <a:rPr lang="en-US" b="0" i="1" smtClean="0">
                        <a:latin typeface="Cambria Math" charset="0"/>
                      </a:rPr>
                      <m:t>𝛼</m:t>
                    </m:r>
                  </m:oMath>
                </a14:m>
                <a:endParaRPr lang="en-US" dirty="0"/>
              </a:p>
              <a:p>
                <a:r>
                  <a:rPr lang="en-US" dirty="0"/>
                  <a:t>Or, </a:t>
                </a:r>
                <a14:m>
                  <m:oMath xmlns:m="http://schemas.openxmlformats.org/officeDocument/2006/math">
                    <m:r>
                      <m:rPr>
                        <m:sty m:val="p"/>
                      </m:rPr>
                      <a:rPr lang="en-US">
                        <a:latin typeface="Cambria Math" charset="0"/>
                      </a:rPr>
                      <m:t>P</m:t>
                    </m:r>
                    <m:d>
                      <m:dPr>
                        <m:ctrlPr>
                          <a:rPr lang="en-US" i="1">
                            <a:latin typeface="Cambria Math" panose="02040503050406030204" pitchFamily="18" charset="0"/>
                          </a:rPr>
                        </m:ctrlPr>
                      </m:dPr>
                      <m:e>
                        <m:r>
                          <m:rPr>
                            <m:sty m:val="p"/>
                          </m:rPr>
                          <a:rPr lang="en-US" smtClean="0">
                            <a:latin typeface="Cambria Math" charset="0"/>
                          </a:rPr>
                          <m:t>Z</m:t>
                        </m:r>
                        <m:r>
                          <a:rPr lang="en-US" smtClean="0">
                            <a:latin typeface="Cambria Math" charset="0"/>
                          </a:rPr>
                          <m:t>&gt;</m:t>
                        </m:r>
                        <m:r>
                          <m:rPr>
                            <m:sty m:val="p"/>
                          </m:rPr>
                          <a:rPr lang="en-US">
                            <a:latin typeface="Cambria Math" charset="0"/>
                          </a:rPr>
                          <m:t>c</m:t>
                        </m:r>
                        <m:f>
                          <m:fPr>
                            <m:ctrlPr>
                              <a:rPr lang="mr-IN" i="1">
                                <a:latin typeface="Cambria Math" panose="02040503050406030204" pitchFamily="18" charset="0"/>
                              </a:rPr>
                            </m:ctrlPr>
                          </m:fPr>
                          <m:num>
                            <m:rad>
                              <m:radPr>
                                <m:degHide m:val="on"/>
                                <m:ctrlPr>
                                  <a:rPr lang="en-US" i="1">
                                    <a:latin typeface="Cambria Math" panose="02040503050406030204" pitchFamily="18" charset="0"/>
                                  </a:rPr>
                                </m:ctrlPr>
                              </m:radPr>
                              <m:deg/>
                              <m:e>
                                <m:r>
                                  <a:rPr lang="en-US" i="1">
                                    <a:latin typeface="Cambria Math" charset="0"/>
                                  </a:rPr>
                                  <m:t>𝑛</m:t>
                                </m:r>
                              </m:e>
                            </m:rad>
                          </m:num>
                          <m:den>
                            <m:r>
                              <a:rPr lang="en-US" i="1">
                                <a:latin typeface="Cambria Math" charset="0"/>
                              </a:rPr>
                              <m:t>𝜎</m:t>
                            </m:r>
                          </m:den>
                        </m:f>
                      </m:e>
                    </m:d>
                    <m:r>
                      <a:rPr lang="en-US" b="0" i="0" smtClean="0">
                        <a:latin typeface="Cambria Math" charset="0"/>
                      </a:rPr>
                      <m:t>=</m:t>
                    </m:r>
                    <m:f>
                      <m:fPr>
                        <m:ctrlPr>
                          <a:rPr lang="mr-IN" b="0" i="1" smtClean="0">
                            <a:latin typeface="Cambria Math" panose="02040503050406030204" pitchFamily="18" charset="0"/>
                          </a:rPr>
                        </m:ctrlPr>
                      </m:fPr>
                      <m:num>
                        <m:r>
                          <a:rPr lang="en-US" b="0" i="1" smtClean="0">
                            <a:latin typeface="Cambria Math" charset="0"/>
                          </a:rPr>
                          <m:t>𝛼</m:t>
                        </m:r>
                      </m:num>
                      <m:den>
                        <m:r>
                          <a:rPr lang="en-US" b="0" i="1" smtClean="0">
                            <a:latin typeface="Cambria Math" charset="0"/>
                          </a:rPr>
                          <m:t>2</m:t>
                        </m:r>
                      </m:den>
                    </m:f>
                    <m:r>
                      <a:rPr lang="en-US" b="0" i="1" smtClean="0">
                        <a:latin typeface="Cambria Math" charset="0"/>
                      </a:rPr>
                      <m:t>⇒</m:t>
                    </m:r>
                    <m:r>
                      <a:rPr lang="en-US" b="1" i="1" smtClean="0">
                        <a:solidFill>
                          <a:srgbClr val="C00000"/>
                        </a:solidFill>
                        <a:latin typeface="Cambria Math" charset="0"/>
                      </a:rPr>
                      <m:t>𝐜</m:t>
                    </m:r>
                    <m:f>
                      <m:fPr>
                        <m:ctrlPr>
                          <a:rPr lang="mr-IN" b="1" i="1">
                            <a:solidFill>
                              <a:srgbClr val="C00000"/>
                            </a:solidFill>
                            <a:latin typeface="Cambria Math" panose="02040503050406030204" pitchFamily="18" charset="0"/>
                          </a:rPr>
                        </m:ctrlPr>
                      </m:fPr>
                      <m:num>
                        <m:rad>
                          <m:radPr>
                            <m:degHide m:val="on"/>
                            <m:ctrlPr>
                              <a:rPr lang="en-US" b="1" i="1">
                                <a:solidFill>
                                  <a:srgbClr val="C00000"/>
                                </a:solidFill>
                                <a:latin typeface="Cambria Math" panose="02040503050406030204" pitchFamily="18" charset="0"/>
                              </a:rPr>
                            </m:ctrlPr>
                          </m:radPr>
                          <m:deg/>
                          <m:e>
                            <m:r>
                              <a:rPr lang="en-US" b="1" i="1">
                                <a:solidFill>
                                  <a:srgbClr val="C00000"/>
                                </a:solidFill>
                                <a:latin typeface="Cambria Math" charset="0"/>
                              </a:rPr>
                              <m:t>𝒏</m:t>
                            </m:r>
                          </m:e>
                        </m:rad>
                      </m:num>
                      <m:den>
                        <m:r>
                          <a:rPr lang="en-US" b="1" i="1">
                            <a:solidFill>
                              <a:srgbClr val="C00000"/>
                            </a:solidFill>
                            <a:latin typeface="Cambria Math" charset="0"/>
                          </a:rPr>
                          <m:t>𝝈</m:t>
                        </m:r>
                      </m:den>
                    </m:f>
                    <m:r>
                      <a:rPr lang="en-US" b="1" i="0" smtClean="0">
                        <a:solidFill>
                          <a:srgbClr val="C00000"/>
                        </a:solidFill>
                        <a:latin typeface="Cambria Math" charset="0"/>
                      </a:rPr>
                      <m:t>=</m:t>
                    </m:r>
                    <m:sSub>
                      <m:sSubPr>
                        <m:ctrlPr>
                          <a:rPr lang="en-US" b="1" i="1" smtClean="0">
                            <a:solidFill>
                              <a:srgbClr val="C00000"/>
                            </a:solidFill>
                            <a:latin typeface="Cambria Math" panose="02040503050406030204" pitchFamily="18" charset="0"/>
                          </a:rPr>
                        </m:ctrlPr>
                      </m:sSubPr>
                      <m:e>
                        <m:r>
                          <a:rPr lang="en-US" b="1" i="0" smtClean="0">
                            <a:solidFill>
                              <a:srgbClr val="C00000"/>
                            </a:solidFill>
                            <a:latin typeface="Cambria Math" charset="0"/>
                          </a:rPr>
                          <m:t>𝐙</m:t>
                        </m:r>
                      </m:e>
                      <m:sub>
                        <m:r>
                          <a:rPr lang="en-US" b="1" i="0" smtClean="0">
                            <a:solidFill>
                              <a:srgbClr val="C00000"/>
                            </a:solidFill>
                            <a:latin typeface="Cambria Math" charset="0"/>
                          </a:rPr>
                          <m:t>𝟏</m:t>
                        </m:r>
                        <m:r>
                          <a:rPr lang="en-US" b="1" i="0" smtClean="0">
                            <a:solidFill>
                              <a:srgbClr val="C00000"/>
                            </a:solidFill>
                            <a:latin typeface="Cambria Math" charset="0"/>
                          </a:rPr>
                          <m:t>−</m:t>
                        </m:r>
                        <m:r>
                          <a:rPr lang="en-US" b="1" i="1" smtClean="0">
                            <a:solidFill>
                              <a:srgbClr val="C00000"/>
                            </a:solidFill>
                            <a:latin typeface="Cambria Math" charset="0"/>
                          </a:rPr>
                          <m:t>𝜶</m:t>
                        </m:r>
                        <m:r>
                          <a:rPr lang="en-US" b="1" i="1" smtClean="0">
                            <a:solidFill>
                              <a:srgbClr val="C00000"/>
                            </a:solidFill>
                            <a:latin typeface="Cambria Math" charset="0"/>
                          </a:rPr>
                          <m:t>/</m:t>
                        </m:r>
                        <m:r>
                          <a:rPr lang="en-US" b="1" i="1" smtClean="0">
                            <a:solidFill>
                              <a:srgbClr val="C00000"/>
                            </a:solidFill>
                            <a:latin typeface="Cambria Math" charset="0"/>
                          </a:rPr>
                          <m:t>𝟐</m:t>
                        </m:r>
                      </m:sub>
                    </m:sSub>
                  </m:oMath>
                </a14:m>
                <a:endParaRPr lang="en-US" b="1" dirty="0"/>
              </a:p>
              <a:p>
                <a:r>
                  <a:rPr lang="en-US" b="1" dirty="0"/>
                  <a:t>This implies, </a:t>
                </a:r>
                <a14:m>
                  <m:oMath xmlns:m="http://schemas.openxmlformats.org/officeDocument/2006/math">
                    <m:r>
                      <a:rPr lang="en-US" b="1" i="1" smtClean="0">
                        <a:solidFill>
                          <a:srgbClr val="C00000"/>
                        </a:solidFill>
                        <a:latin typeface="Cambria Math" charset="0"/>
                      </a:rPr>
                      <m:t>𝒏</m:t>
                    </m:r>
                    <m:r>
                      <a:rPr lang="en-US" b="1" i="1" smtClean="0">
                        <a:solidFill>
                          <a:srgbClr val="C00000"/>
                        </a:solidFill>
                        <a:latin typeface="Cambria Math" charset="0"/>
                      </a:rPr>
                      <m:t>=</m:t>
                    </m:r>
                    <m:f>
                      <m:fPr>
                        <m:ctrlPr>
                          <a:rPr lang="mr-IN" b="1" i="1" smtClean="0">
                            <a:solidFill>
                              <a:srgbClr val="C00000"/>
                            </a:solidFill>
                            <a:latin typeface="Cambria Math" panose="02040503050406030204" pitchFamily="18" charset="0"/>
                          </a:rPr>
                        </m:ctrlPr>
                      </m:fPr>
                      <m:num>
                        <m:sSup>
                          <m:sSupPr>
                            <m:ctrlPr>
                              <a:rPr lang="en-US" b="1" i="1" smtClean="0">
                                <a:solidFill>
                                  <a:srgbClr val="C00000"/>
                                </a:solidFill>
                                <a:latin typeface="Cambria Math" panose="02040503050406030204" pitchFamily="18" charset="0"/>
                              </a:rPr>
                            </m:ctrlPr>
                          </m:sSupPr>
                          <m:e>
                            <m:r>
                              <a:rPr lang="en-US" b="1" i="1" smtClean="0">
                                <a:solidFill>
                                  <a:srgbClr val="C00000"/>
                                </a:solidFill>
                                <a:latin typeface="Cambria Math" charset="0"/>
                              </a:rPr>
                              <m:t>𝝈</m:t>
                            </m:r>
                          </m:e>
                          <m:sup>
                            <m:r>
                              <a:rPr lang="en-US" b="1" i="1" smtClean="0">
                                <a:solidFill>
                                  <a:srgbClr val="C00000"/>
                                </a:solidFill>
                                <a:latin typeface="Cambria Math" charset="0"/>
                              </a:rPr>
                              <m:t>𝟐</m:t>
                            </m:r>
                          </m:sup>
                        </m:sSup>
                      </m:num>
                      <m:den>
                        <m:sSup>
                          <m:sSupPr>
                            <m:ctrlPr>
                              <a:rPr lang="en-US" b="1" i="1" smtClean="0">
                                <a:solidFill>
                                  <a:srgbClr val="C00000"/>
                                </a:solidFill>
                                <a:latin typeface="Cambria Math" panose="02040503050406030204" pitchFamily="18" charset="0"/>
                              </a:rPr>
                            </m:ctrlPr>
                          </m:sSupPr>
                          <m:e>
                            <m:r>
                              <a:rPr lang="en-US" b="1" i="1" smtClean="0">
                                <a:solidFill>
                                  <a:srgbClr val="C00000"/>
                                </a:solidFill>
                                <a:latin typeface="Cambria Math" charset="0"/>
                              </a:rPr>
                              <m:t>𝒄</m:t>
                            </m:r>
                          </m:e>
                          <m:sup>
                            <m:r>
                              <a:rPr lang="en-US" b="1" i="1" smtClean="0">
                                <a:solidFill>
                                  <a:srgbClr val="C00000"/>
                                </a:solidFill>
                                <a:latin typeface="Cambria Math" charset="0"/>
                              </a:rPr>
                              <m:t>𝟐</m:t>
                            </m:r>
                          </m:sup>
                        </m:sSup>
                      </m:den>
                    </m:f>
                    <m:sSubSup>
                      <m:sSubSupPr>
                        <m:ctrlPr>
                          <a:rPr lang="en-US" b="1" i="1" smtClean="0">
                            <a:solidFill>
                              <a:srgbClr val="C00000"/>
                            </a:solidFill>
                            <a:latin typeface="Cambria Math" panose="02040503050406030204" pitchFamily="18" charset="0"/>
                          </a:rPr>
                        </m:ctrlPr>
                      </m:sSubSupPr>
                      <m:e>
                        <m:r>
                          <a:rPr lang="en-US" b="1">
                            <a:solidFill>
                              <a:srgbClr val="C00000"/>
                            </a:solidFill>
                            <a:latin typeface="Cambria Math" charset="0"/>
                          </a:rPr>
                          <m:t>𝐙</m:t>
                        </m:r>
                      </m:e>
                      <m:sub>
                        <m:r>
                          <a:rPr lang="en-US" b="1">
                            <a:solidFill>
                              <a:srgbClr val="C00000"/>
                            </a:solidFill>
                            <a:latin typeface="Cambria Math" charset="0"/>
                          </a:rPr>
                          <m:t>𝟏</m:t>
                        </m:r>
                        <m:r>
                          <a:rPr lang="en-US" b="1">
                            <a:solidFill>
                              <a:srgbClr val="C00000"/>
                            </a:solidFill>
                            <a:latin typeface="Cambria Math" charset="0"/>
                          </a:rPr>
                          <m:t>−</m:t>
                        </m:r>
                        <m:r>
                          <a:rPr lang="en-US" b="1" i="1">
                            <a:solidFill>
                              <a:srgbClr val="C00000"/>
                            </a:solidFill>
                            <a:latin typeface="Cambria Math" charset="0"/>
                          </a:rPr>
                          <m:t>𝜶</m:t>
                        </m:r>
                        <m:r>
                          <a:rPr lang="en-US" b="1" i="1">
                            <a:solidFill>
                              <a:srgbClr val="C00000"/>
                            </a:solidFill>
                            <a:latin typeface="Cambria Math" charset="0"/>
                          </a:rPr>
                          <m:t>/</m:t>
                        </m:r>
                        <m:r>
                          <a:rPr lang="en-US" b="1" i="1">
                            <a:solidFill>
                              <a:srgbClr val="C00000"/>
                            </a:solidFill>
                            <a:latin typeface="Cambria Math" charset="0"/>
                          </a:rPr>
                          <m:t>𝟐</m:t>
                        </m:r>
                      </m:sub>
                      <m:sup>
                        <m:r>
                          <a:rPr lang="en-US" b="1" i="0" smtClean="0">
                            <a:solidFill>
                              <a:srgbClr val="C00000"/>
                            </a:solidFill>
                            <a:latin typeface="Cambria Math" charset="0"/>
                          </a:rPr>
                          <m:t>𝟐</m:t>
                        </m:r>
                      </m:sup>
                    </m:sSubSup>
                  </m:oMath>
                </a14:m>
                <a:endParaRPr lang="en-US" b="1"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87326" y="1453485"/>
                <a:ext cx="10515600" cy="4351338"/>
              </a:xfrm>
              <a:blipFill rotWithShape="0">
                <a:blip r:embed="rId3"/>
                <a:stretch>
                  <a:fillRect l="-1043" t="-2241"/>
                </a:stretch>
              </a:blipFill>
            </p:spPr>
            <p:txBody>
              <a:bodyPr/>
              <a:lstStyle/>
              <a:p>
                <a:r>
                  <a:rPr lang="en-US">
                    <a:noFill/>
                  </a:rPr>
                  <a:t> </a:t>
                </a:r>
              </a:p>
            </p:txBody>
          </p:sp>
        </mc:Fallback>
      </mc:AlternateContent>
    </p:spTree>
    <p:extLst>
      <p:ext uri="{BB962C8B-B14F-4D97-AF65-F5344CB8AC3E}">
        <p14:creationId xmlns:p14="http://schemas.microsoft.com/office/powerpoint/2010/main" val="16014470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2"/>
                </a:solidFill>
              </a:rPr>
              <a:t>Estimating the number of traces for estimating </a:t>
            </a:r>
            <a:r>
              <a:rPr lang="en-US" dirty="0" err="1">
                <a:solidFill>
                  <a:schemeClr val="tx2"/>
                </a:solidFill>
              </a:rPr>
              <a:t>DoM</a:t>
            </a:r>
            <a:endParaRPr lang="en-US" dirty="0">
              <a:solidFill>
                <a:schemeClr val="tx2"/>
              </a:solidFill>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61753" y="1690688"/>
                <a:ext cx="10515600" cy="4351338"/>
              </a:xfrm>
            </p:spPr>
            <p:txBody>
              <a:bodyPr/>
              <a:lstStyle/>
              <a:p>
                <a:r>
                  <a:rPr lang="en-US" b="0" dirty="0"/>
                  <a:t>Consider: </a:t>
                </a:r>
                <a14:m>
                  <m:oMath xmlns:m="http://schemas.openxmlformats.org/officeDocument/2006/math">
                    <m:r>
                      <a:rPr lang="en-US" b="0" i="1" smtClean="0">
                        <a:latin typeface="Cambria Math" charset="0"/>
                      </a:rPr>
                      <m:t>𝑋</m:t>
                    </m:r>
                    <m:r>
                      <a:rPr lang="en-US"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𝒩</m:t>
                    </m:r>
                    <m:r>
                      <a:rPr lang="en-US" b="0" i="0" smtClean="0">
                        <a:latin typeface="Cambria Math" charset="0"/>
                        <a:ea typeface="Cambria Math" charset="0"/>
                        <a:cs typeface="Cambria Math" charset="0"/>
                      </a:rPr>
                      <m:t>(</m:t>
                    </m:r>
                    <m:sSub>
                      <m:sSubPr>
                        <m:ctrlPr>
                          <a:rPr lang="en-US" b="0" i="1" smtClean="0">
                            <a:latin typeface="Cambria Math" panose="02040503050406030204" pitchFamily="18" charset="0"/>
                            <a:ea typeface="Cambria Math" charset="0"/>
                            <a:cs typeface="Cambria Math" charset="0"/>
                          </a:rPr>
                        </m:ctrlPr>
                      </m:sSubPr>
                      <m:e>
                        <m:r>
                          <a:rPr lang="en-US" b="0" i="1" smtClean="0">
                            <a:latin typeface="Cambria Math" charset="0"/>
                            <a:ea typeface="Cambria Math" charset="0"/>
                            <a:cs typeface="Cambria Math" charset="0"/>
                          </a:rPr>
                          <m:t>𝜇</m:t>
                        </m:r>
                      </m:e>
                      <m:sub>
                        <m:r>
                          <a:rPr lang="en-US" b="0" i="1" smtClean="0">
                            <a:latin typeface="Cambria Math" charset="0"/>
                            <a:ea typeface="Cambria Math" charset="0"/>
                            <a:cs typeface="Cambria Math" charset="0"/>
                          </a:rPr>
                          <m:t>𝑋</m:t>
                        </m:r>
                      </m:sub>
                    </m:sSub>
                    <m:r>
                      <a:rPr lang="en-US"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𝜎</m:t>
                    </m:r>
                    <m:r>
                      <a:rPr lang="en-US" b="0" i="1" smtClean="0">
                        <a:latin typeface="Cambria Math" charset="0"/>
                        <a:ea typeface="Cambria Math" charset="0"/>
                        <a:cs typeface="Cambria Math" charset="0"/>
                      </a:rPr>
                      <m:t>)</m:t>
                    </m:r>
                  </m:oMath>
                </a14:m>
                <a:r>
                  <a:rPr lang="en-US" dirty="0"/>
                  <a:t>, Y</a:t>
                </a:r>
                <a14:m>
                  <m:oMath xmlns:m="http://schemas.openxmlformats.org/officeDocument/2006/math">
                    <m:r>
                      <a:rPr lang="en-US" i="1">
                        <a:latin typeface="Cambria Math" charset="0"/>
                        <a:ea typeface="Cambria Math" charset="0"/>
                        <a:cs typeface="Cambria Math" charset="0"/>
                      </a:rPr>
                      <m:t>~</m:t>
                    </m:r>
                    <m:r>
                      <a:rPr lang="en-US" i="1">
                        <a:latin typeface="Cambria Math" charset="0"/>
                        <a:ea typeface="Cambria Math" charset="0"/>
                        <a:cs typeface="Cambria Math" charset="0"/>
                      </a:rPr>
                      <m:t>𝒩</m:t>
                    </m:r>
                    <m:r>
                      <a:rPr lang="en-US">
                        <a:latin typeface="Cambria Math" charset="0"/>
                        <a:ea typeface="Cambria Math" charset="0"/>
                        <a:cs typeface="Cambria Math" charset="0"/>
                      </a:rPr>
                      <m:t>(</m:t>
                    </m:r>
                    <m:sSub>
                      <m:sSubPr>
                        <m:ctrlPr>
                          <a:rPr lang="en-US" i="1">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𝜇</m:t>
                        </m:r>
                      </m:e>
                      <m:sub>
                        <m:r>
                          <a:rPr lang="en-US" b="0" i="1" smtClean="0">
                            <a:latin typeface="Cambria Math" charset="0"/>
                            <a:ea typeface="Cambria Math" charset="0"/>
                            <a:cs typeface="Cambria Math" charset="0"/>
                          </a:rPr>
                          <m:t>𝑌</m:t>
                        </m:r>
                      </m:sub>
                    </m:sSub>
                    <m:r>
                      <a:rPr lang="en-US" i="1">
                        <a:latin typeface="Cambria Math" charset="0"/>
                        <a:ea typeface="Cambria Math" charset="0"/>
                        <a:cs typeface="Cambria Math" charset="0"/>
                      </a:rPr>
                      <m:t>,</m:t>
                    </m:r>
                    <m:r>
                      <a:rPr lang="en-US" i="1">
                        <a:latin typeface="Cambria Math" charset="0"/>
                        <a:ea typeface="Cambria Math" charset="0"/>
                        <a:cs typeface="Cambria Math" charset="0"/>
                      </a:rPr>
                      <m:t>𝜎</m:t>
                    </m:r>
                    <m:r>
                      <a:rPr lang="en-US" i="1">
                        <a:latin typeface="Cambria Math" charset="0"/>
                        <a:ea typeface="Cambria Math" charset="0"/>
                        <a:cs typeface="Cambria Math" charset="0"/>
                      </a:rPr>
                      <m:t>)</m:t>
                    </m:r>
                  </m:oMath>
                </a14:m>
                <a:r>
                  <a:rPr lang="en-US" dirty="0"/>
                  <a:t>, with different means but same variances.</a:t>
                </a:r>
              </a:p>
              <a:p>
                <a:r>
                  <a:rPr lang="en-US" dirty="0"/>
                  <a:t>Then, </a:t>
                </a:r>
                <a14:m>
                  <m:oMath xmlns:m="http://schemas.openxmlformats.org/officeDocument/2006/math">
                    <m:acc>
                      <m:accPr>
                        <m:chr m:val="̅"/>
                        <m:ctrlPr>
                          <a:rPr lang="en-US" i="1">
                            <a:latin typeface="Cambria Math" panose="02040503050406030204" pitchFamily="18" charset="0"/>
                          </a:rPr>
                        </m:ctrlPr>
                      </m:accPr>
                      <m:e>
                        <m:r>
                          <a:rPr lang="en-US" i="1">
                            <a:latin typeface="Cambria Math" charset="0"/>
                          </a:rPr>
                          <m:t> </m:t>
                        </m:r>
                        <m:r>
                          <a:rPr lang="en-US" i="1">
                            <a:latin typeface="Cambria Math" charset="0"/>
                          </a:rPr>
                          <m:t>𝑋</m:t>
                        </m:r>
                      </m:e>
                    </m:acc>
                    <m:r>
                      <a:rPr lang="en-US" i="1">
                        <a:latin typeface="Cambria Math" charset="0"/>
                      </a:rPr>
                      <m:t>−</m:t>
                    </m:r>
                    <m:acc>
                      <m:accPr>
                        <m:chr m:val="̅"/>
                        <m:ctrlPr>
                          <a:rPr lang="en-US" i="1">
                            <a:latin typeface="Cambria Math" panose="02040503050406030204" pitchFamily="18" charset="0"/>
                          </a:rPr>
                        </m:ctrlPr>
                      </m:accPr>
                      <m:e>
                        <m:r>
                          <a:rPr lang="en-US" i="1">
                            <a:latin typeface="Cambria Math" charset="0"/>
                          </a:rPr>
                          <m:t> </m:t>
                        </m:r>
                        <m:r>
                          <a:rPr lang="en-US" b="0" i="1" smtClean="0">
                            <a:latin typeface="Cambria Math" charset="0"/>
                          </a:rPr>
                          <m:t>𝑌</m:t>
                        </m:r>
                      </m:e>
                    </m:acc>
                  </m:oMath>
                </a14:m>
                <a:r>
                  <a:rPr lang="en-US" dirty="0">
                    <a:ea typeface="Cambria Math" charset="0"/>
                    <a:cs typeface="Cambria Math" charset="0"/>
                  </a:rPr>
                  <a:t> </a:t>
                </a:r>
                <a14:m>
                  <m:oMath xmlns:m="http://schemas.openxmlformats.org/officeDocument/2006/math">
                    <m:r>
                      <a:rPr lang="en-US" i="1">
                        <a:latin typeface="Cambria Math" charset="0"/>
                        <a:ea typeface="Cambria Math" charset="0"/>
                        <a:cs typeface="Cambria Math" charset="0"/>
                      </a:rPr>
                      <m:t>~</m:t>
                    </m:r>
                    <m:r>
                      <a:rPr lang="en-US" i="1">
                        <a:latin typeface="Cambria Math" charset="0"/>
                        <a:ea typeface="Cambria Math" charset="0"/>
                        <a:cs typeface="Cambria Math" charset="0"/>
                      </a:rPr>
                      <m:t>𝒩</m:t>
                    </m:r>
                    <m:r>
                      <a:rPr lang="en-US">
                        <a:latin typeface="Cambria Math" charset="0"/>
                        <a:ea typeface="Cambria Math" charset="0"/>
                        <a:cs typeface="Cambria Math" charset="0"/>
                      </a:rPr>
                      <m:t>(</m:t>
                    </m:r>
                    <m:sSub>
                      <m:sSubPr>
                        <m:ctrlPr>
                          <a:rPr lang="en-US" i="1">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𝜇</m:t>
                        </m:r>
                      </m:e>
                      <m:sub>
                        <m:r>
                          <a:rPr lang="en-US" i="1">
                            <a:latin typeface="Cambria Math" charset="0"/>
                            <a:ea typeface="Cambria Math" charset="0"/>
                            <a:cs typeface="Cambria Math" charset="0"/>
                          </a:rPr>
                          <m:t>𝑋</m:t>
                        </m:r>
                      </m:sub>
                    </m:sSub>
                    <m:r>
                      <a:rPr lang="en-US" b="0" i="1" smtClean="0">
                        <a:latin typeface="Cambria Math" charset="0"/>
                        <a:ea typeface="Cambria Math" charset="0"/>
                        <a:cs typeface="Cambria Math" charset="0"/>
                      </a:rPr>
                      <m:t>−</m:t>
                    </m:r>
                    <m:sSub>
                      <m:sSubPr>
                        <m:ctrlPr>
                          <a:rPr lang="en-US" i="1">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𝜇</m:t>
                        </m:r>
                      </m:e>
                      <m:sub>
                        <m:r>
                          <a:rPr lang="en-US" b="0" i="1" smtClean="0">
                            <a:latin typeface="Cambria Math" charset="0"/>
                            <a:ea typeface="Cambria Math" charset="0"/>
                            <a:cs typeface="Cambria Math" charset="0"/>
                          </a:rPr>
                          <m:t>𝑌</m:t>
                        </m:r>
                      </m:sub>
                    </m:sSub>
                    <m:r>
                      <a:rPr lang="en-US" i="1">
                        <a:latin typeface="Cambria Math" charset="0"/>
                        <a:ea typeface="Cambria Math" charset="0"/>
                        <a:cs typeface="Cambria Math" charset="0"/>
                      </a:rPr>
                      <m:t>,</m:t>
                    </m:r>
                    <m:r>
                      <a:rPr lang="en-US" i="1">
                        <a:latin typeface="Cambria Math" charset="0"/>
                        <a:ea typeface="Cambria Math" charset="0"/>
                        <a:cs typeface="Cambria Math" charset="0"/>
                      </a:rPr>
                      <m:t>𝜎</m:t>
                    </m:r>
                    <m:rad>
                      <m:radPr>
                        <m:degHide m:val="on"/>
                        <m:ctrlPr>
                          <a:rPr lang="en-US" b="0" i="1" smtClean="0">
                            <a:latin typeface="Cambria Math" panose="02040503050406030204" pitchFamily="18" charset="0"/>
                            <a:ea typeface="Cambria Math" charset="0"/>
                            <a:cs typeface="Cambria Math" charset="0"/>
                          </a:rPr>
                        </m:ctrlPr>
                      </m:radPr>
                      <m:deg/>
                      <m:e>
                        <m:f>
                          <m:fPr>
                            <m:ctrlPr>
                              <a:rPr lang="mr-IN" b="0" i="1" smtClean="0">
                                <a:latin typeface="Cambria Math" panose="02040503050406030204" pitchFamily="18" charset="0"/>
                                <a:ea typeface="Cambria Math" charset="0"/>
                                <a:cs typeface="Cambria Math" charset="0"/>
                              </a:rPr>
                            </m:ctrlPr>
                          </m:fPr>
                          <m:num>
                            <m:r>
                              <a:rPr lang="en-US" b="0" i="1" smtClean="0">
                                <a:latin typeface="Cambria Math" charset="0"/>
                                <a:ea typeface="Cambria Math" charset="0"/>
                                <a:cs typeface="Cambria Math" charset="0"/>
                              </a:rPr>
                              <m:t>𝑛</m:t>
                            </m:r>
                            <m:r>
                              <a:rPr lang="en-US"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𝑛</m:t>
                            </m:r>
                          </m:num>
                          <m:den>
                            <m:r>
                              <a:rPr lang="en-US" b="0" i="1" smtClean="0">
                                <a:latin typeface="Cambria Math" charset="0"/>
                                <a:ea typeface="Cambria Math" charset="0"/>
                                <a:cs typeface="Cambria Math" charset="0"/>
                              </a:rPr>
                              <m:t>2</m:t>
                            </m:r>
                            <m:r>
                              <a:rPr lang="en-US" b="0" i="1" smtClean="0">
                                <a:latin typeface="Cambria Math" charset="0"/>
                                <a:ea typeface="Cambria Math" charset="0"/>
                                <a:cs typeface="Cambria Math" charset="0"/>
                              </a:rPr>
                              <m:t>𝑛</m:t>
                            </m:r>
                          </m:den>
                        </m:f>
                      </m:e>
                    </m:rad>
                    <m:r>
                      <a:rPr lang="en-US" i="1">
                        <a:latin typeface="Cambria Math" charset="0"/>
                        <a:ea typeface="Cambria Math" charset="0"/>
                        <a:cs typeface="Cambria Math" charset="0"/>
                      </a:rPr>
                      <m:t>)</m:t>
                    </m:r>
                  </m:oMath>
                </a14:m>
                <a:r>
                  <a:rPr lang="en-US" dirty="0"/>
                  <a:t>, assuming there are n traces in each group.</a:t>
                </a:r>
              </a:p>
              <a:p>
                <a:r>
                  <a:rPr lang="en-US" dirty="0"/>
                  <a:t>Then, </a:t>
                </a:r>
                <a14:m>
                  <m:oMath xmlns:m="http://schemas.openxmlformats.org/officeDocument/2006/math">
                    <m:r>
                      <a:rPr lang="en-US" b="0" i="1" smtClean="0">
                        <a:latin typeface="Cambria Math" charset="0"/>
                      </a:rPr>
                      <m:t>𝑍</m:t>
                    </m:r>
                    <m:r>
                      <a:rPr lang="en-US" b="0" i="1" smtClean="0">
                        <a:latin typeface="Cambria Math" charset="0"/>
                      </a:rPr>
                      <m:t>=</m:t>
                    </m:r>
                    <m:f>
                      <m:fPr>
                        <m:ctrlPr>
                          <a:rPr lang="mr-IN" b="0" i="1" smtClean="0">
                            <a:latin typeface="Cambria Math" panose="02040503050406030204" pitchFamily="18" charset="0"/>
                          </a:rPr>
                        </m:ctrlPr>
                      </m:fPr>
                      <m:num>
                        <m:acc>
                          <m:accPr>
                            <m:chr m:val="̅"/>
                            <m:ctrlPr>
                              <a:rPr lang="en-US" i="1">
                                <a:latin typeface="Cambria Math" panose="02040503050406030204" pitchFamily="18" charset="0"/>
                              </a:rPr>
                            </m:ctrlPr>
                          </m:accPr>
                          <m:e>
                            <m:r>
                              <a:rPr lang="en-US" i="1">
                                <a:latin typeface="Cambria Math" charset="0"/>
                              </a:rPr>
                              <m:t> </m:t>
                            </m:r>
                            <m:r>
                              <a:rPr lang="en-US" i="1">
                                <a:latin typeface="Cambria Math" charset="0"/>
                              </a:rPr>
                              <m:t>𝑋</m:t>
                            </m:r>
                          </m:e>
                        </m:acc>
                        <m:r>
                          <a:rPr lang="en-US" i="1">
                            <a:latin typeface="Cambria Math" charset="0"/>
                          </a:rPr>
                          <m:t>−</m:t>
                        </m:r>
                        <m:acc>
                          <m:accPr>
                            <m:chr m:val="̅"/>
                            <m:ctrlPr>
                              <a:rPr lang="en-US" i="1">
                                <a:latin typeface="Cambria Math" panose="02040503050406030204" pitchFamily="18" charset="0"/>
                              </a:rPr>
                            </m:ctrlPr>
                          </m:accPr>
                          <m:e>
                            <m:r>
                              <a:rPr lang="en-US" i="1">
                                <a:latin typeface="Cambria Math" charset="0"/>
                              </a:rPr>
                              <m:t> </m:t>
                            </m:r>
                            <m:r>
                              <a:rPr lang="en-US" i="1">
                                <a:latin typeface="Cambria Math" charset="0"/>
                              </a:rPr>
                              <m:t>𝑌</m:t>
                            </m:r>
                          </m:e>
                        </m:acc>
                        <m:r>
                          <a:rPr lang="en-US" b="0" i="1" smtClean="0">
                            <a:latin typeface="Cambria Math" charset="0"/>
                          </a:rPr>
                          <m:t>−(</m:t>
                        </m:r>
                        <m:sSub>
                          <m:sSubPr>
                            <m:ctrlPr>
                              <a:rPr lang="en-US" b="0" i="1" smtClean="0">
                                <a:latin typeface="Cambria Math" panose="02040503050406030204" pitchFamily="18" charset="0"/>
                              </a:rPr>
                            </m:ctrlPr>
                          </m:sSubPr>
                          <m:e>
                            <m:r>
                              <a:rPr lang="en-US" b="0" i="1" smtClean="0">
                                <a:latin typeface="Cambria Math" charset="0"/>
                              </a:rPr>
                              <m:t>𝜇</m:t>
                            </m:r>
                          </m:e>
                          <m:sub>
                            <m:r>
                              <a:rPr lang="en-US" b="0" i="1" smtClean="0">
                                <a:latin typeface="Cambria Math" charset="0"/>
                              </a:rPr>
                              <m:t>𝑋</m:t>
                            </m:r>
                          </m:sub>
                        </m:sSub>
                        <m:r>
                          <a:rPr lang="en-US" b="0" i="1" smtClean="0">
                            <a:latin typeface="Cambria Math" charset="0"/>
                          </a:rPr>
                          <m:t>−</m:t>
                        </m:r>
                        <m:sSub>
                          <m:sSubPr>
                            <m:ctrlPr>
                              <a:rPr lang="en-US" b="0" i="1" smtClean="0">
                                <a:latin typeface="Cambria Math" panose="02040503050406030204" pitchFamily="18" charset="0"/>
                              </a:rPr>
                            </m:ctrlPr>
                          </m:sSubPr>
                          <m:e>
                            <m:r>
                              <a:rPr lang="en-US" b="0" i="1" smtClean="0">
                                <a:latin typeface="Cambria Math" charset="0"/>
                              </a:rPr>
                              <m:t>𝜇</m:t>
                            </m:r>
                          </m:e>
                          <m:sub>
                            <m:r>
                              <a:rPr lang="en-US" b="0" i="1" smtClean="0">
                                <a:latin typeface="Cambria Math" charset="0"/>
                              </a:rPr>
                              <m:t>𝑌</m:t>
                            </m:r>
                          </m:sub>
                        </m:sSub>
                        <m:r>
                          <a:rPr lang="en-US" b="0" i="1" smtClean="0">
                            <a:latin typeface="Cambria Math" charset="0"/>
                          </a:rPr>
                          <m:t>)</m:t>
                        </m:r>
                      </m:num>
                      <m:den>
                        <m:r>
                          <a:rPr lang="en-US" b="0" i="1" smtClean="0">
                            <a:latin typeface="Cambria Math" charset="0"/>
                          </a:rPr>
                          <m:t>𝜎</m:t>
                        </m:r>
                        <m:rad>
                          <m:radPr>
                            <m:degHide m:val="on"/>
                            <m:ctrlPr>
                              <a:rPr lang="en-US" b="0" i="1" smtClean="0">
                                <a:latin typeface="Cambria Math" panose="02040503050406030204" pitchFamily="18" charset="0"/>
                              </a:rPr>
                            </m:ctrlPr>
                          </m:radPr>
                          <m:deg/>
                          <m:e>
                            <m:f>
                              <m:fPr>
                                <m:ctrlPr>
                                  <a:rPr lang="mr-IN" b="0" i="1" smtClean="0">
                                    <a:latin typeface="Cambria Math" panose="02040503050406030204" pitchFamily="18" charset="0"/>
                                  </a:rPr>
                                </m:ctrlPr>
                              </m:fPr>
                              <m:num>
                                <m:r>
                                  <a:rPr lang="en-US" b="0" i="1" smtClean="0">
                                    <a:latin typeface="Cambria Math" charset="0"/>
                                  </a:rPr>
                                  <m:t>2</m:t>
                                </m:r>
                              </m:num>
                              <m:den>
                                <m:r>
                                  <a:rPr lang="en-US" b="0" i="1" smtClean="0">
                                    <a:latin typeface="Cambria Math" charset="0"/>
                                  </a:rPr>
                                  <m:t>𝑛</m:t>
                                </m:r>
                              </m:den>
                            </m:f>
                          </m:e>
                        </m:rad>
                      </m:den>
                    </m:f>
                  </m:oMath>
                </a14:m>
                <a:r>
                  <a:rPr lang="en-US" dirty="0"/>
                  <a:t> is a standard normal distribution.</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61753" y="1690688"/>
                <a:ext cx="10515600" cy="4351338"/>
              </a:xfrm>
              <a:blipFill rotWithShape="0">
                <a:blip r:embed="rId2"/>
                <a:stretch>
                  <a:fillRect l="-1043" t="-2241" r="-232"/>
                </a:stretch>
              </a:blipFill>
            </p:spPr>
            <p:txBody>
              <a:bodyPr/>
              <a:lstStyle/>
              <a:p>
                <a:r>
                  <a:rPr lang="en-US">
                    <a:noFill/>
                  </a:rPr>
                  <a:t> </a:t>
                </a:r>
              </a:p>
            </p:txBody>
          </p:sp>
        </mc:Fallback>
      </mc:AlternateContent>
    </p:spTree>
    <p:extLst>
      <p:ext uri="{BB962C8B-B14F-4D97-AF65-F5344CB8AC3E}">
        <p14:creationId xmlns:p14="http://schemas.microsoft.com/office/powerpoint/2010/main" val="18158243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2"/>
                </a:solidFill>
              </a:rPr>
              <a:t>Confidence Interval for </a:t>
            </a:r>
            <a:r>
              <a:rPr lang="en-US" dirty="0" err="1">
                <a:solidFill>
                  <a:schemeClr val="tx2"/>
                </a:solidFill>
              </a:rPr>
              <a:t>DoM</a:t>
            </a:r>
            <a:endParaRPr lang="en-US" dirty="0">
              <a:solidFill>
                <a:schemeClr val="tx2"/>
              </a:solidFill>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Confidence Interval for </a:t>
                </a:r>
                <a14:m>
                  <m:oMath xmlns:m="http://schemas.openxmlformats.org/officeDocument/2006/math">
                    <m:sSub>
                      <m:sSubPr>
                        <m:ctrlPr>
                          <a:rPr lang="en-US" i="1">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𝜇</m:t>
                        </m:r>
                      </m:e>
                      <m:sub>
                        <m:r>
                          <a:rPr lang="en-US" i="1">
                            <a:latin typeface="Cambria Math" charset="0"/>
                            <a:ea typeface="Cambria Math" charset="0"/>
                            <a:cs typeface="Cambria Math" charset="0"/>
                          </a:rPr>
                          <m:t>𝑋</m:t>
                        </m:r>
                      </m:sub>
                    </m:sSub>
                    <m:r>
                      <a:rPr lang="en-US" i="1">
                        <a:latin typeface="Cambria Math" charset="0"/>
                        <a:ea typeface="Cambria Math" charset="0"/>
                        <a:cs typeface="Cambria Math" charset="0"/>
                      </a:rPr>
                      <m:t>−</m:t>
                    </m:r>
                    <m:sSub>
                      <m:sSubPr>
                        <m:ctrlPr>
                          <a:rPr lang="en-US" i="1">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𝜇</m:t>
                        </m:r>
                      </m:e>
                      <m:sub>
                        <m:r>
                          <a:rPr lang="en-US" i="1">
                            <a:latin typeface="Cambria Math" charset="0"/>
                            <a:ea typeface="Cambria Math" charset="0"/>
                            <a:cs typeface="Cambria Math" charset="0"/>
                          </a:rPr>
                          <m:t>𝑌</m:t>
                        </m:r>
                      </m:sub>
                    </m:sSub>
                  </m:oMath>
                </a14:m>
                <a:r>
                  <a:rPr lang="en-US" dirty="0"/>
                  <a:t> for known </a:t>
                </a:r>
                <a14:m>
                  <m:oMath xmlns:m="http://schemas.openxmlformats.org/officeDocument/2006/math">
                    <m:r>
                      <a:rPr lang="en-US" b="0" i="1" smtClean="0">
                        <a:latin typeface="Cambria Math" charset="0"/>
                      </a:rPr>
                      <m:t>𝜎</m:t>
                    </m:r>
                  </m:oMath>
                </a14:m>
                <a:r>
                  <a:rPr lang="en-US" dirty="0"/>
                  <a:t> is by rewriting, </a:t>
                </a:r>
                <a14:m>
                  <m:oMath xmlns:m="http://schemas.openxmlformats.org/officeDocument/2006/math">
                    <m:r>
                      <a:rPr lang="en-US" b="0" i="0" smtClean="0">
                        <a:latin typeface="Cambria Math" charset="0"/>
                      </a:rPr>
                      <m:t> </m:t>
                    </m:r>
                    <m:r>
                      <a:rPr lang="en-US" i="1">
                        <a:latin typeface="Cambria Math" charset="0"/>
                      </a:rPr>
                      <m:t>𝑃</m:t>
                    </m:r>
                    <m:r>
                      <a:rPr lang="en-US" i="1">
                        <a:latin typeface="Cambria Math" charset="0"/>
                      </a:rPr>
                      <m:t>(</m:t>
                    </m:r>
                    <m:sSub>
                      <m:sSubPr>
                        <m:ctrlPr>
                          <a:rPr lang="en-US" i="1">
                            <a:latin typeface="Cambria Math" panose="02040503050406030204" pitchFamily="18" charset="0"/>
                          </a:rPr>
                        </m:ctrlPr>
                      </m:sSubPr>
                      <m:e>
                        <m:r>
                          <a:rPr lang="en-US" i="1">
                            <a:latin typeface="Cambria Math" charset="0"/>
                          </a:rPr>
                          <m:t>𝑍</m:t>
                        </m:r>
                      </m:e>
                      <m:sub>
                        <m:r>
                          <a:rPr lang="en-US" i="1">
                            <a:latin typeface="Cambria Math" charset="0"/>
                          </a:rPr>
                          <m:t>𝛼</m:t>
                        </m:r>
                        <m:r>
                          <a:rPr lang="en-US" i="1">
                            <a:latin typeface="Cambria Math" charset="0"/>
                          </a:rPr>
                          <m:t>/2</m:t>
                        </m:r>
                      </m:sub>
                    </m:sSub>
                    <m:r>
                      <a:rPr lang="en-US" i="1">
                        <a:latin typeface="Cambria Math" charset="0"/>
                      </a:rPr>
                      <m:t>≤</m:t>
                    </m:r>
                    <m:r>
                      <a:rPr lang="en-US" i="1">
                        <a:latin typeface="Cambria Math" charset="0"/>
                      </a:rPr>
                      <m:t>𝑍</m:t>
                    </m:r>
                    <m:r>
                      <a:rPr lang="en-US" i="1">
                        <a:latin typeface="Cambria Math" charset="0"/>
                      </a:rPr>
                      <m:t>≤</m:t>
                    </m:r>
                    <m:sSub>
                      <m:sSubPr>
                        <m:ctrlPr>
                          <a:rPr lang="en-US" i="1">
                            <a:latin typeface="Cambria Math" panose="02040503050406030204" pitchFamily="18" charset="0"/>
                          </a:rPr>
                        </m:ctrlPr>
                      </m:sSubPr>
                      <m:e>
                        <m:r>
                          <a:rPr lang="en-US" i="1">
                            <a:latin typeface="Cambria Math" charset="0"/>
                          </a:rPr>
                          <m:t>𝑍</m:t>
                        </m:r>
                      </m:e>
                      <m:sub>
                        <m:r>
                          <a:rPr lang="en-US" i="1">
                            <a:latin typeface="Cambria Math" charset="0"/>
                          </a:rPr>
                          <m:t>1−</m:t>
                        </m:r>
                        <m:r>
                          <a:rPr lang="en-US" i="1">
                            <a:latin typeface="Cambria Math" charset="0"/>
                          </a:rPr>
                          <m:t>𝛼</m:t>
                        </m:r>
                        <m:r>
                          <a:rPr lang="en-US" i="1">
                            <a:latin typeface="Cambria Math" charset="0"/>
                          </a:rPr>
                          <m:t>/2</m:t>
                        </m:r>
                      </m:sub>
                    </m:sSub>
                  </m:oMath>
                </a14:m>
                <a:r>
                  <a:rPr lang="en-US" dirty="0"/>
                  <a:t>):</a:t>
                </a:r>
              </a:p>
              <a:p>
                <a:pPr marL="0" indent="0">
                  <a:buNone/>
                </a:pPr>
                <a14:m>
                  <m:oMathPara xmlns:m="http://schemas.openxmlformats.org/officeDocument/2006/math">
                    <m:oMathParaPr>
                      <m:jc m:val="centerGroup"/>
                    </m:oMathParaPr>
                    <m:oMath xmlns:m="http://schemas.openxmlformats.org/officeDocument/2006/math">
                      <m:r>
                        <a:rPr lang="en-US" i="1">
                          <a:latin typeface="Cambria Math" charset="0"/>
                        </a:rPr>
                        <m:t>[</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charset="0"/>
                                </a:rPr>
                                <m:t>𝑋</m:t>
                              </m:r>
                            </m:e>
                          </m:acc>
                          <m:r>
                            <a:rPr lang="en-US" i="1">
                              <a:latin typeface="Cambria Math" charset="0"/>
                            </a:rPr>
                            <m:t>−</m:t>
                          </m:r>
                          <m:acc>
                            <m:accPr>
                              <m:chr m:val="̅"/>
                              <m:ctrlPr>
                                <a:rPr lang="en-US" i="1">
                                  <a:latin typeface="Cambria Math" panose="02040503050406030204" pitchFamily="18" charset="0"/>
                                </a:rPr>
                              </m:ctrlPr>
                            </m:accPr>
                            <m:e>
                              <m:r>
                                <a:rPr lang="en-US" i="1">
                                  <a:latin typeface="Cambria Math" charset="0"/>
                                </a:rPr>
                                <m:t> </m:t>
                              </m:r>
                              <m:r>
                                <a:rPr lang="en-US" i="1">
                                  <a:latin typeface="Cambria Math" charset="0"/>
                                </a:rPr>
                                <m:t>𝑌</m:t>
                              </m:r>
                            </m:e>
                          </m:acc>
                          <m:r>
                            <a:rPr lang="en-US" i="1">
                              <a:latin typeface="Cambria Math" charset="0"/>
                            </a:rPr>
                            <m:t>−</m:t>
                          </m:r>
                          <m:f>
                            <m:fPr>
                              <m:ctrlPr>
                                <a:rPr lang="mr-IN" i="1">
                                  <a:latin typeface="Cambria Math" panose="02040503050406030204" pitchFamily="18" charset="0"/>
                                </a:rPr>
                              </m:ctrlPr>
                            </m:fPr>
                            <m:num>
                              <m:r>
                                <a:rPr lang="en-US" i="1">
                                  <a:latin typeface="Cambria Math" charset="0"/>
                                </a:rPr>
                                <m:t>𝜎</m:t>
                              </m:r>
                            </m:num>
                            <m:den>
                              <m:rad>
                                <m:radPr>
                                  <m:degHide m:val="on"/>
                                  <m:ctrlPr>
                                    <a:rPr lang="en-US" i="1">
                                      <a:latin typeface="Cambria Math" panose="02040503050406030204" pitchFamily="18" charset="0"/>
                                    </a:rPr>
                                  </m:ctrlPr>
                                </m:radPr>
                                <m:deg/>
                                <m:e>
                                  <m:r>
                                    <a:rPr lang="en-US" i="1">
                                      <a:latin typeface="Cambria Math" charset="0"/>
                                    </a:rPr>
                                    <m:t>𝑛</m:t>
                                  </m:r>
                                  <m:r>
                                    <a:rPr lang="en-US" b="0" i="1" smtClean="0">
                                      <a:latin typeface="Cambria Math" charset="0"/>
                                    </a:rPr>
                                    <m:t>/2</m:t>
                                  </m:r>
                                </m:e>
                              </m:rad>
                            </m:den>
                          </m:f>
                          <m:r>
                            <a:rPr lang="en-US" i="1">
                              <a:latin typeface="Cambria Math" charset="0"/>
                            </a:rPr>
                            <m:t>𝑍</m:t>
                          </m:r>
                        </m:e>
                        <m:sub>
                          <m:r>
                            <a:rPr lang="en-US" i="1">
                              <a:latin typeface="Cambria Math" charset="0"/>
                            </a:rPr>
                            <m:t>1−</m:t>
                          </m:r>
                          <m:r>
                            <a:rPr lang="en-US" i="1">
                              <a:latin typeface="Cambria Math" charset="0"/>
                            </a:rPr>
                            <m:t>𝛼</m:t>
                          </m:r>
                          <m:r>
                            <a:rPr lang="en-US" i="1">
                              <a:latin typeface="Cambria Math" charset="0"/>
                            </a:rPr>
                            <m:t>/2</m:t>
                          </m:r>
                        </m:sub>
                      </m:sSub>
                      <m:r>
                        <a:rPr lang="en-US" i="1">
                          <a:latin typeface="Cambria Math" charset="0"/>
                        </a:rPr>
                        <m:t> ,</m:t>
                      </m:r>
                      <m:acc>
                        <m:accPr>
                          <m:chr m:val="̅"/>
                          <m:ctrlPr>
                            <a:rPr lang="en-US" i="1">
                              <a:latin typeface="Cambria Math" panose="02040503050406030204" pitchFamily="18" charset="0"/>
                            </a:rPr>
                          </m:ctrlPr>
                        </m:accPr>
                        <m:e>
                          <m:r>
                            <a:rPr lang="en-US" i="1">
                              <a:latin typeface="Cambria Math" charset="0"/>
                            </a:rPr>
                            <m:t>𝑋</m:t>
                          </m:r>
                        </m:e>
                      </m:acc>
                      <m:r>
                        <a:rPr lang="en-US" i="1">
                          <a:latin typeface="Cambria Math" charset="0"/>
                        </a:rPr>
                        <m:t>−</m:t>
                      </m:r>
                      <m:acc>
                        <m:accPr>
                          <m:chr m:val="̅"/>
                          <m:ctrlPr>
                            <a:rPr lang="en-US" i="1">
                              <a:latin typeface="Cambria Math" panose="02040503050406030204" pitchFamily="18" charset="0"/>
                            </a:rPr>
                          </m:ctrlPr>
                        </m:accPr>
                        <m:e>
                          <m:r>
                            <a:rPr lang="en-US" i="1">
                              <a:latin typeface="Cambria Math" charset="0"/>
                            </a:rPr>
                            <m:t> </m:t>
                          </m:r>
                          <m:r>
                            <a:rPr lang="en-US" i="1">
                              <a:latin typeface="Cambria Math" charset="0"/>
                            </a:rPr>
                            <m:t>𝑌</m:t>
                          </m:r>
                        </m:e>
                      </m:acc>
                      <m:r>
                        <a:rPr lang="en-US" i="1">
                          <a:latin typeface="Cambria Math" charset="0"/>
                        </a:rPr>
                        <m:t>+</m:t>
                      </m:r>
                      <m:f>
                        <m:fPr>
                          <m:ctrlPr>
                            <a:rPr lang="mr-IN" i="1">
                              <a:latin typeface="Cambria Math" panose="02040503050406030204" pitchFamily="18" charset="0"/>
                            </a:rPr>
                          </m:ctrlPr>
                        </m:fPr>
                        <m:num>
                          <m:r>
                            <a:rPr lang="en-US" i="1">
                              <a:latin typeface="Cambria Math" charset="0"/>
                            </a:rPr>
                            <m:t>𝜎</m:t>
                          </m:r>
                        </m:num>
                        <m:den>
                          <m:rad>
                            <m:radPr>
                              <m:degHide m:val="on"/>
                              <m:ctrlPr>
                                <a:rPr lang="en-US" i="1">
                                  <a:latin typeface="Cambria Math" panose="02040503050406030204" pitchFamily="18" charset="0"/>
                                </a:rPr>
                              </m:ctrlPr>
                            </m:radPr>
                            <m:deg/>
                            <m:e>
                              <m:r>
                                <a:rPr lang="en-US" i="1">
                                  <a:latin typeface="Cambria Math" charset="0"/>
                                </a:rPr>
                                <m:t>𝑛</m:t>
                              </m:r>
                              <m:r>
                                <a:rPr lang="en-US" b="0" i="1" smtClean="0">
                                  <a:latin typeface="Cambria Math" charset="0"/>
                                </a:rPr>
                                <m:t>/2</m:t>
                              </m:r>
                            </m:e>
                          </m:rad>
                        </m:den>
                      </m:f>
                      <m:sSub>
                        <m:sSubPr>
                          <m:ctrlPr>
                            <a:rPr lang="en-US" i="1">
                              <a:latin typeface="Cambria Math" panose="02040503050406030204" pitchFamily="18" charset="0"/>
                            </a:rPr>
                          </m:ctrlPr>
                        </m:sSubPr>
                        <m:e>
                          <m:r>
                            <a:rPr lang="en-US" i="1">
                              <a:latin typeface="Cambria Math" charset="0"/>
                            </a:rPr>
                            <m:t>𝑍</m:t>
                          </m:r>
                        </m:e>
                        <m:sub>
                          <m:r>
                            <a:rPr lang="en-US" i="1">
                              <a:latin typeface="Cambria Math" charset="0"/>
                            </a:rPr>
                            <m:t>1−</m:t>
                          </m:r>
                          <m:r>
                            <a:rPr lang="en-US" i="1">
                              <a:latin typeface="Cambria Math" charset="0"/>
                            </a:rPr>
                            <m:t>𝛼</m:t>
                          </m:r>
                          <m:r>
                            <a:rPr lang="en-US" i="1">
                              <a:latin typeface="Cambria Math" charset="0"/>
                            </a:rPr>
                            <m:t>/2</m:t>
                          </m:r>
                        </m:sub>
                      </m:sSub>
                      <m:r>
                        <a:rPr lang="en-US" i="1">
                          <a:latin typeface="Cambria Math" charset="0"/>
                        </a:rPr>
                        <m:t>]</m:t>
                      </m:r>
                    </m:oMath>
                  </m:oMathPara>
                </a14:m>
                <a:endParaRPr lang="en-US" dirty="0"/>
              </a:p>
              <a:p>
                <a:pPr marL="0" lvl="1" indent="0">
                  <a:spcBef>
                    <a:spcPts val="1000"/>
                  </a:spcBef>
                  <a:buNone/>
                </a:pPr>
                <a:r>
                  <a:rPr lang="en-US" dirty="0">
                    <a:solidFill>
                      <a:srgbClr val="C00000"/>
                    </a:solidFill>
                  </a:rPr>
                  <a:t>Null Hypothesis</a:t>
                </a:r>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charset="0"/>
                          </a:rPr>
                          <m:t>𝐻</m:t>
                        </m:r>
                      </m:e>
                      <m:sub>
                        <m:r>
                          <a:rPr lang="en-US" i="1">
                            <a:latin typeface="Cambria Math" charset="0"/>
                          </a:rPr>
                          <m:t>0</m:t>
                        </m:r>
                      </m:sub>
                    </m:sSub>
                    <m:r>
                      <a:rPr lang="en-US" i="1">
                        <a:latin typeface="Cambria Math" charset="0"/>
                      </a:rPr>
                      <m:t>:</m:t>
                    </m:r>
                    <m:sSub>
                      <m:sSubPr>
                        <m:ctrlPr>
                          <a:rPr lang="en-US" b="0" i="1" smtClean="0">
                            <a:latin typeface="Cambria Math" panose="02040503050406030204" pitchFamily="18" charset="0"/>
                          </a:rPr>
                        </m:ctrlPr>
                      </m:sSubPr>
                      <m:e>
                        <m:r>
                          <a:rPr lang="en-US" i="1">
                            <a:latin typeface="Cambria Math" charset="0"/>
                          </a:rPr>
                          <m:t>𝜇</m:t>
                        </m:r>
                      </m:e>
                      <m:sub>
                        <m:r>
                          <a:rPr lang="en-US" b="0" i="1" smtClean="0">
                            <a:latin typeface="Cambria Math" charset="0"/>
                          </a:rPr>
                          <m:t>𝑋</m:t>
                        </m:r>
                      </m:sub>
                    </m:sSub>
                    <m:r>
                      <a:rPr lang="en-US" b="0" i="1" smtClean="0">
                        <a:latin typeface="Cambria Math" charset="0"/>
                      </a:rPr>
                      <m:t>−</m:t>
                    </m:r>
                    <m:sSub>
                      <m:sSubPr>
                        <m:ctrlPr>
                          <a:rPr lang="en-US" b="0" i="1" smtClean="0">
                            <a:latin typeface="Cambria Math" panose="02040503050406030204" pitchFamily="18" charset="0"/>
                          </a:rPr>
                        </m:ctrlPr>
                      </m:sSubPr>
                      <m:e>
                        <m:r>
                          <a:rPr lang="en-US" b="0" i="1" smtClean="0">
                            <a:latin typeface="Cambria Math" charset="0"/>
                          </a:rPr>
                          <m:t>𝜇</m:t>
                        </m:r>
                      </m:e>
                      <m:sub>
                        <m:r>
                          <a:rPr lang="en-US" b="0" i="1" smtClean="0">
                            <a:latin typeface="Cambria Math" charset="0"/>
                          </a:rPr>
                          <m:t>𝑌</m:t>
                        </m:r>
                      </m:sub>
                    </m:sSub>
                    <m:r>
                      <a:rPr lang="en-US" i="1">
                        <a:latin typeface="Cambria Math" charset="0"/>
                      </a:rPr>
                      <m:t>=</m:t>
                    </m:r>
                    <m:r>
                      <a:rPr lang="en-US" b="0" i="1" smtClean="0">
                        <a:latin typeface="Cambria Math" charset="0"/>
                      </a:rPr>
                      <m:t>0</m:t>
                    </m:r>
                    <m:r>
                      <a:rPr lang="en-US" i="1">
                        <a:latin typeface="Cambria Math" charset="0"/>
                      </a:rPr>
                      <m:t>, </m:t>
                    </m:r>
                  </m:oMath>
                </a14:m>
                <a:r>
                  <a:rPr lang="en-US" dirty="0"/>
                  <a:t>and </a:t>
                </a:r>
                <a:r>
                  <a:rPr lang="en-US" dirty="0">
                    <a:solidFill>
                      <a:srgbClr val="C00000"/>
                    </a:solidFill>
                  </a:rPr>
                  <a:t>Alternative Hypothesis</a:t>
                </a:r>
                <a:r>
                  <a:rPr lang="en-US" dirty="0"/>
                  <a:t>, </a:t>
                </a:r>
                <a14:m>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charset="0"/>
                          </a:rPr>
                          <m:t>H</m:t>
                        </m:r>
                      </m:e>
                      <m:sub>
                        <m:r>
                          <a:rPr lang="en-US" b="0" i="0" smtClean="0">
                            <a:latin typeface="Cambria Math" charset="0"/>
                          </a:rPr>
                          <m:t>1</m:t>
                        </m:r>
                      </m:sub>
                    </m:sSub>
                    <m:r>
                      <a:rPr lang="en-US" b="0" i="0" smtClean="0">
                        <a:latin typeface="Cambria Math" charset="0"/>
                      </a:rPr>
                      <m:t>: </m:t>
                    </m:r>
                    <m:sSub>
                      <m:sSubPr>
                        <m:ctrlPr>
                          <a:rPr lang="en-US" b="0" i="1" smtClean="0">
                            <a:latin typeface="Cambria Math" panose="02040503050406030204" pitchFamily="18" charset="0"/>
                          </a:rPr>
                        </m:ctrlPr>
                      </m:sSubPr>
                      <m:e>
                        <m:r>
                          <a:rPr lang="en-US" i="1">
                            <a:latin typeface="Cambria Math" charset="0"/>
                          </a:rPr>
                          <m:t>𝜇</m:t>
                        </m:r>
                      </m:e>
                      <m:sub>
                        <m:r>
                          <a:rPr lang="en-US" b="0" i="1" smtClean="0">
                            <a:latin typeface="Cambria Math" charset="0"/>
                          </a:rPr>
                          <m:t>𝑋</m:t>
                        </m:r>
                      </m:sub>
                    </m:sSub>
                    <m:r>
                      <a:rPr lang="en-US" b="0" i="1" smtClean="0">
                        <a:latin typeface="Cambria Math" charset="0"/>
                      </a:rPr>
                      <m:t>−</m:t>
                    </m:r>
                    <m:sSub>
                      <m:sSubPr>
                        <m:ctrlPr>
                          <a:rPr lang="en-US" b="0" i="1" smtClean="0">
                            <a:latin typeface="Cambria Math" panose="02040503050406030204" pitchFamily="18" charset="0"/>
                          </a:rPr>
                        </m:ctrlPr>
                      </m:sSubPr>
                      <m:e>
                        <m:r>
                          <a:rPr lang="en-US" b="0" i="1" smtClean="0">
                            <a:latin typeface="Cambria Math" charset="0"/>
                          </a:rPr>
                          <m:t>𝜇</m:t>
                        </m:r>
                      </m:e>
                      <m:sub>
                        <m:r>
                          <a:rPr lang="en-US" b="0" i="1" smtClean="0">
                            <a:latin typeface="Cambria Math" charset="0"/>
                          </a:rPr>
                          <m:t>𝑌</m:t>
                        </m:r>
                      </m:sub>
                    </m:sSub>
                    <m:r>
                      <a:rPr lang="en-US" i="1">
                        <a:latin typeface="Cambria Math" charset="0"/>
                      </a:rPr>
                      <m:t>≠</m:t>
                    </m:r>
                    <m:r>
                      <a:rPr lang="en-US" b="0" i="1" smtClean="0">
                        <a:latin typeface="Cambria Math" charset="0"/>
                      </a:rPr>
                      <m:t>0</m:t>
                    </m:r>
                  </m:oMath>
                </a14:m>
                <a:r>
                  <a:rPr lang="en-US" dirty="0"/>
                  <a:t>.</a:t>
                </a:r>
              </a:p>
              <a:p>
                <a:pPr marL="342900" lvl="1" indent="-342900">
                  <a:spcBef>
                    <a:spcPts val="1000"/>
                  </a:spcBef>
                </a:pPr>
                <a:r>
                  <a:rPr lang="en-US" dirty="0"/>
                  <a:t>We test if </a:t>
                </a:r>
                <a14:m>
                  <m:oMath xmlns:m="http://schemas.openxmlformats.org/officeDocument/2006/math">
                    <m:r>
                      <a:rPr lang="en-US" i="1">
                        <a:latin typeface="Cambria Math" charset="0"/>
                      </a:rPr>
                      <m:t>𝑍</m:t>
                    </m:r>
                    <m:r>
                      <a:rPr lang="en-US" i="1">
                        <a:latin typeface="Cambria Math" charset="0"/>
                      </a:rPr>
                      <m:t>=</m:t>
                    </m:r>
                    <m:f>
                      <m:fPr>
                        <m:ctrlPr>
                          <a:rPr lang="mr-IN" i="1">
                            <a:latin typeface="Cambria Math" panose="02040503050406030204" pitchFamily="18" charset="0"/>
                          </a:rPr>
                        </m:ctrlPr>
                      </m:fPr>
                      <m:num>
                        <m:acc>
                          <m:accPr>
                            <m:chr m:val="̅"/>
                            <m:ctrlPr>
                              <a:rPr lang="en-US" i="1">
                                <a:latin typeface="Cambria Math" panose="02040503050406030204" pitchFamily="18" charset="0"/>
                              </a:rPr>
                            </m:ctrlPr>
                          </m:accPr>
                          <m:e>
                            <m:r>
                              <a:rPr lang="en-US" i="1">
                                <a:latin typeface="Cambria Math" charset="0"/>
                              </a:rPr>
                              <m:t> </m:t>
                            </m:r>
                            <m:r>
                              <a:rPr lang="en-US" i="1">
                                <a:latin typeface="Cambria Math" charset="0"/>
                              </a:rPr>
                              <m:t>𝑋</m:t>
                            </m:r>
                          </m:e>
                        </m:acc>
                        <m:r>
                          <a:rPr lang="en-US" i="1">
                            <a:latin typeface="Cambria Math" charset="0"/>
                          </a:rPr>
                          <m:t>−</m:t>
                        </m:r>
                        <m:acc>
                          <m:accPr>
                            <m:chr m:val="̅"/>
                            <m:ctrlPr>
                              <a:rPr lang="en-US" i="1">
                                <a:latin typeface="Cambria Math" panose="02040503050406030204" pitchFamily="18" charset="0"/>
                              </a:rPr>
                            </m:ctrlPr>
                          </m:accPr>
                          <m:e>
                            <m:r>
                              <a:rPr lang="en-US" i="1">
                                <a:latin typeface="Cambria Math" charset="0"/>
                              </a:rPr>
                              <m:t> </m:t>
                            </m:r>
                            <m:r>
                              <a:rPr lang="en-US" i="1">
                                <a:latin typeface="Cambria Math" charset="0"/>
                              </a:rPr>
                              <m:t>𝑌</m:t>
                            </m:r>
                          </m:e>
                        </m:acc>
                      </m:num>
                      <m:den>
                        <m:r>
                          <a:rPr lang="en-US" i="1">
                            <a:latin typeface="Cambria Math" charset="0"/>
                          </a:rPr>
                          <m:t>𝜎</m:t>
                        </m:r>
                        <m:rad>
                          <m:radPr>
                            <m:degHide m:val="on"/>
                            <m:ctrlPr>
                              <a:rPr lang="en-US" i="1">
                                <a:latin typeface="Cambria Math" panose="02040503050406030204" pitchFamily="18" charset="0"/>
                              </a:rPr>
                            </m:ctrlPr>
                          </m:radPr>
                          <m:deg/>
                          <m:e>
                            <m:f>
                              <m:fPr>
                                <m:ctrlPr>
                                  <a:rPr lang="mr-IN" i="1">
                                    <a:latin typeface="Cambria Math" panose="02040503050406030204" pitchFamily="18" charset="0"/>
                                  </a:rPr>
                                </m:ctrlPr>
                              </m:fPr>
                              <m:num>
                                <m:r>
                                  <a:rPr lang="en-US" b="0" i="1" smtClean="0">
                                    <a:latin typeface="Cambria Math" charset="0"/>
                                  </a:rPr>
                                  <m:t>2</m:t>
                                </m:r>
                              </m:num>
                              <m:den>
                                <m:r>
                                  <a:rPr lang="en-US" b="0" i="1" smtClean="0">
                                    <a:latin typeface="Cambria Math" charset="0"/>
                                  </a:rPr>
                                  <m:t>𝑛</m:t>
                                </m:r>
                              </m:den>
                            </m:f>
                          </m:e>
                        </m:rad>
                      </m:den>
                    </m:f>
                  </m:oMath>
                </a14:m>
                <a:r>
                  <a:rPr lang="en-US" dirty="0"/>
                  <a:t> is in the critical region.</a:t>
                </a:r>
              </a:p>
              <a:p>
                <a:pPr marL="342900" lvl="1" indent="-342900">
                  <a:spcBef>
                    <a:spcPts val="1000"/>
                  </a:spcBef>
                </a:pPr>
                <a:r>
                  <a:rPr lang="en-US" dirty="0"/>
                  <a:t>Thus, as </a:t>
                </a:r>
                <a14:m>
                  <m:oMath xmlns:m="http://schemas.openxmlformats.org/officeDocument/2006/math">
                    <m:r>
                      <a:rPr lang="en-US" b="0" i="0" smtClean="0">
                        <a:latin typeface="Cambria Math" charset="0"/>
                      </a:rPr>
                      <m:t>2</m:t>
                    </m:r>
                    <m:r>
                      <a:rPr lang="en-US" b="0" i="1" smtClean="0">
                        <a:latin typeface="Cambria Math" charset="0"/>
                      </a:rPr>
                      <m:t>𝑃</m:t>
                    </m:r>
                    <m:d>
                      <m:dPr>
                        <m:begChr m:val="["/>
                        <m:endChr m:val="]"/>
                        <m:ctrlPr>
                          <a:rPr lang="en-US" b="0" i="1" smtClean="0">
                            <a:latin typeface="Cambria Math" panose="02040503050406030204" pitchFamily="18" charset="0"/>
                          </a:rPr>
                        </m:ctrlPr>
                      </m:dPr>
                      <m:e>
                        <m:f>
                          <m:fPr>
                            <m:ctrlPr>
                              <a:rPr lang="mr-IN" i="1">
                                <a:latin typeface="Cambria Math" panose="02040503050406030204" pitchFamily="18" charset="0"/>
                              </a:rPr>
                            </m:ctrlPr>
                          </m:fPr>
                          <m:num>
                            <m:acc>
                              <m:accPr>
                                <m:chr m:val="̅"/>
                                <m:ctrlPr>
                                  <a:rPr lang="en-US" i="1">
                                    <a:latin typeface="Cambria Math" panose="02040503050406030204" pitchFamily="18" charset="0"/>
                                  </a:rPr>
                                </m:ctrlPr>
                              </m:accPr>
                              <m:e>
                                <m:r>
                                  <a:rPr lang="en-US" i="1">
                                    <a:latin typeface="Cambria Math" charset="0"/>
                                  </a:rPr>
                                  <m:t> </m:t>
                                </m:r>
                                <m:r>
                                  <a:rPr lang="en-US" i="1">
                                    <a:latin typeface="Cambria Math" charset="0"/>
                                  </a:rPr>
                                  <m:t>𝑋</m:t>
                                </m:r>
                              </m:e>
                            </m:acc>
                            <m:r>
                              <a:rPr lang="en-US" i="1">
                                <a:latin typeface="Cambria Math" charset="0"/>
                              </a:rPr>
                              <m:t>−</m:t>
                            </m:r>
                            <m:acc>
                              <m:accPr>
                                <m:chr m:val="̅"/>
                                <m:ctrlPr>
                                  <a:rPr lang="en-US" i="1">
                                    <a:latin typeface="Cambria Math" panose="02040503050406030204" pitchFamily="18" charset="0"/>
                                  </a:rPr>
                                </m:ctrlPr>
                              </m:accPr>
                              <m:e>
                                <m:r>
                                  <a:rPr lang="en-US" i="1">
                                    <a:latin typeface="Cambria Math" charset="0"/>
                                  </a:rPr>
                                  <m:t> </m:t>
                                </m:r>
                                <m:r>
                                  <a:rPr lang="en-US" i="1">
                                    <a:latin typeface="Cambria Math" charset="0"/>
                                  </a:rPr>
                                  <m:t>𝑌</m:t>
                                </m:r>
                              </m:e>
                            </m:acc>
                          </m:num>
                          <m:den>
                            <m:r>
                              <a:rPr lang="en-US" i="1">
                                <a:latin typeface="Cambria Math" charset="0"/>
                              </a:rPr>
                              <m:t>𝜎</m:t>
                            </m:r>
                            <m:rad>
                              <m:radPr>
                                <m:degHide m:val="on"/>
                                <m:ctrlPr>
                                  <a:rPr lang="en-US" i="1">
                                    <a:latin typeface="Cambria Math" panose="02040503050406030204" pitchFamily="18" charset="0"/>
                                  </a:rPr>
                                </m:ctrlPr>
                              </m:radPr>
                              <m:deg/>
                              <m:e>
                                <m:f>
                                  <m:fPr>
                                    <m:ctrlPr>
                                      <a:rPr lang="mr-IN" i="1">
                                        <a:latin typeface="Cambria Math" panose="02040503050406030204" pitchFamily="18" charset="0"/>
                                      </a:rPr>
                                    </m:ctrlPr>
                                  </m:fPr>
                                  <m:num>
                                    <m:r>
                                      <a:rPr lang="en-US" i="1">
                                        <a:latin typeface="Cambria Math" charset="0"/>
                                      </a:rPr>
                                      <m:t>2</m:t>
                                    </m:r>
                                  </m:num>
                                  <m:den>
                                    <m:r>
                                      <a:rPr lang="en-US" i="1">
                                        <a:latin typeface="Cambria Math" charset="0"/>
                                      </a:rPr>
                                      <m:t>𝑛</m:t>
                                    </m:r>
                                  </m:den>
                                </m:f>
                              </m:e>
                            </m:rad>
                          </m:den>
                        </m:f>
                        <m:r>
                          <a:rPr lang="en-US" b="0" i="0" smtClean="0">
                            <a:latin typeface="Cambria Math" charset="0"/>
                          </a:rPr>
                          <m:t>&gt;</m:t>
                        </m:r>
                        <m:f>
                          <m:fPr>
                            <m:ctrlPr>
                              <a:rPr lang="mr-IN" b="0" i="1" smtClean="0">
                                <a:latin typeface="Cambria Math" panose="02040503050406030204" pitchFamily="18" charset="0"/>
                              </a:rPr>
                            </m:ctrlPr>
                          </m:fPr>
                          <m:num>
                            <m:r>
                              <a:rPr lang="en-US" b="0" i="1" smtClean="0">
                                <a:latin typeface="Cambria Math" charset="0"/>
                              </a:rPr>
                              <m:t>𝑐</m:t>
                            </m:r>
                          </m:num>
                          <m:den>
                            <m:r>
                              <a:rPr lang="en-US" i="1">
                                <a:latin typeface="Cambria Math" charset="0"/>
                              </a:rPr>
                              <m:t>𝜎</m:t>
                            </m:r>
                            <m:rad>
                              <m:radPr>
                                <m:degHide m:val="on"/>
                                <m:ctrlPr>
                                  <a:rPr lang="en-US" i="1">
                                    <a:latin typeface="Cambria Math" panose="02040503050406030204" pitchFamily="18" charset="0"/>
                                  </a:rPr>
                                </m:ctrlPr>
                              </m:radPr>
                              <m:deg/>
                              <m:e>
                                <m:f>
                                  <m:fPr>
                                    <m:ctrlPr>
                                      <a:rPr lang="mr-IN" i="1">
                                        <a:latin typeface="Cambria Math" panose="02040503050406030204" pitchFamily="18" charset="0"/>
                                      </a:rPr>
                                    </m:ctrlPr>
                                  </m:fPr>
                                  <m:num>
                                    <m:r>
                                      <a:rPr lang="en-US" i="1">
                                        <a:latin typeface="Cambria Math" charset="0"/>
                                      </a:rPr>
                                      <m:t>2</m:t>
                                    </m:r>
                                  </m:num>
                                  <m:den>
                                    <m:r>
                                      <a:rPr lang="en-US" i="1">
                                        <a:latin typeface="Cambria Math" charset="0"/>
                                      </a:rPr>
                                      <m:t>𝑛</m:t>
                                    </m:r>
                                  </m:den>
                                </m:f>
                              </m:e>
                            </m:rad>
                          </m:den>
                        </m:f>
                      </m:e>
                    </m:d>
                    <m:r>
                      <a:rPr lang="en-US" b="0" i="1" smtClean="0">
                        <a:latin typeface="Cambria Math" charset="0"/>
                      </a:rPr>
                      <m:t>=</m:t>
                    </m:r>
                    <m:r>
                      <a:rPr lang="en-US" b="0" i="1" smtClean="0">
                        <a:latin typeface="Cambria Math" charset="0"/>
                      </a:rPr>
                      <m:t>𝛼</m:t>
                    </m:r>
                    <m:r>
                      <a:rPr lang="en-US" b="0" i="1" smtClean="0">
                        <a:latin typeface="Cambria Math" charset="0"/>
                      </a:rPr>
                      <m:t>⇒</m:t>
                    </m:r>
                    <m:f>
                      <m:fPr>
                        <m:ctrlPr>
                          <a:rPr lang="mr-IN" i="1">
                            <a:latin typeface="Cambria Math" panose="02040503050406030204" pitchFamily="18" charset="0"/>
                          </a:rPr>
                        </m:ctrlPr>
                      </m:fPr>
                      <m:num>
                        <m:r>
                          <a:rPr lang="en-US" i="1">
                            <a:latin typeface="Cambria Math" charset="0"/>
                          </a:rPr>
                          <m:t>𝑐</m:t>
                        </m:r>
                      </m:num>
                      <m:den>
                        <m:r>
                          <a:rPr lang="en-US" i="1">
                            <a:latin typeface="Cambria Math" charset="0"/>
                          </a:rPr>
                          <m:t>𝜎</m:t>
                        </m:r>
                        <m:rad>
                          <m:radPr>
                            <m:degHide m:val="on"/>
                            <m:ctrlPr>
                              <a:rPr lang="en-US" i="1">
                                <a:latin typeface="Cambria Math" panose="02040503050406030204" pitchFamily="18" charset="0"/>
                              </a:rPr>
                            </m:ctrlPr>
                          </m:radPr>
                          <m:deg/>
                          <m:e>
                            <m:f>
                              <m:fPr>
                                <m:ctrlPr>
                                  <a:rPr lang="mr-IN" i="1">
                                    <a:latin typeface="Cambria Math" panose="02040503050406030204" pitchFamily="18" charset="0"/>
                                  </a:rPr>
                                </m:ctrlPr>
                              </m:fPr>
                              <m:num>
                                <m:r>
                                  <a:rPr lang="en-US" i="1">
                                    <a:latin typeface="Cambria Math" charset="0"/>
                                  </a:rPr>
                                  <m:t>2</m:t>
                                </m:r>
                              </m:num>
                              <m:den>
                                <m:r>
                                  <a:rPr lang="en-US" i="1">
                                    <a:latin typeface="Cambria Math" charset="0"/>
                                  </a:rPr>
                                  <m:t>𝑛</m:t>
                                </m:r>
                              </m:den>
                            </m:f>
                          </m:e>
                        </m:rad>
                      </m:den>
                    </m:f>
                  </m:oMath>
                </a14:m>
                <a:r>
                  <a:rPr lang="en-US" dirty="0"/>
                  <a:t>=</a:t>
                </a:r>
                <a14:m>
                  <m:oMath xmlns:m="http://schemas.openxmlformats.org/officeDocument/2006/math">
                    <m:sSub>
                      <m:sSubPr>
                        <m:ctrlPr>
                          <a:rPr lang="en-US" i="1">
                            <a:latin typeface="Cambria Math" panose="02040503050406030204" pitchFamily="18" charset="0"/>
                          </a:rPr>
                        </m:ctrlPr>
                      </m:sSubPr>
                      <m:e>
                        <m:r>
                          <a:rPr lang="en-US" i="1">
                            <a:latin typeface="Cambria Math" charset="0"/>
                          </a:rPr>
                          <m:t>𝑍</m:t>
                        </m:r>
                      </m:e>
                      <m:sub>
                        <m:r>
                          <a:rPr lang="en-US" i="1">
                            <a:latin typeface="Cambria Math" charset="0"/>
                          </a:rPr>
                          <m:t>1−</m:t>
                        </m:r>
                        <m:r>
                          <a:rPr lang="en-US" i="1">
                            <a:latin typeface="Cambria Math" charset="0"/>
                          </a:rPr>
                          <m:t>𝛼</m:t>
                        </m:r>
                        <m:r>
                          <a:rPr lang="en-US" i="1">
                            <a:latin typeface="Cambria Math" charset="0"/>
                          </a:rPr>
                          <m:t>/2</m:t>
                        </m:r>
                      </m:sub>
                    </m:sSub>
                    <m:r>
                      <a:rPr lang="en-US" b="0" i="1" smtClean="0">
                        <a:latin typeface="Cambria Math" charset="0"/>
                      </a:rPr>
                      <m:t>⇒</m:t>
                    </m:r>
                    <m:r>
                      <a:rPr lang="en-US" b="1" i="1" smtClean="0">
                        <a:solidFill>
                          <a:srgbClr val="C00000"/>
                        </a:solidFill>
                        <a:latin typeface="Cambria Math" charset="0"/>
                      </a:rPr>
                      <m:t>𝒏</m:t>
                    </m:r>
                    <m:r>
                      <a:rPr lang="en-US" b="1" i="1" smtClean="0">
                        <a:solidFill>
                          <a:srgbClr val="C00000"/>
                        </a:solidFill>
                        <a:latin typeface="Cambria Math" charset="0"/>
                      </a:rPr>
                      <m:t>=</m:t>
                    </m:r>
                    <m:f>
                      <m:fPr>
                        <m:ctrlPr>
                          <a:rPr lang="mr-IN" b="1" i="1" smtClean="0">
                            <a:solidFill>
                              <a:srgbClr val="C00000"/>
                            </a:solidFill>
                            <a:latin typeface="Cambria Math" panose="02040503050406030204" pitchFamily="18" charset="0"/>
                          </a:rPr>
                        </m:ctrlPr>
                      </m:fPr>
                      <m:num>
                        <m:r>
                          <a:rPr lang="en-US" b="1" i="1" smtClean="0">
                            <a:solidFill>
                              <a:srgbClr val="C00000"/>
                            </a:solidFill>
                            <a:latin typeface="Cambria Math" charset="0"/>
                          </a:rPr>
                          <m:t>𝟐</m:t>
                        </m:r>
                        <m:sSup>
                          <m:sSupPr>
                            <m:ctrlPr>
                              <a:rPr lang="en-US" b="1" i="1" smtClean="0">
                                <a:solidFill>
                                  <a:srgbClr val="C00000"/>
                                </a:solidFill>
                                <a:latin typeface="Cambria Math" panose="02040503050406030204" pitchFamily="18" charset="0"/>
                              </a:rPr>
                            </m:ctrlPr>
                          </m:sSupPr>
                          <m:e>
                            <m:r>
                              <a:rPr lang="en-US" b="1" i="1" smtClean="0">
                                <a:solidFill>
                                  <a:srgbClr val="C00000"/>
                                </a:solidFill>
                                <a:latin typeface="Cambria Math" charset="0"/>
                              </a:rPr>
                              <m:t>𝝈</m:t>
                            </m:r>
                          </m:e>
                          <m:sup>
                            <m:r>
                              <a:rPr lang="en-US" b="1" i="1" smtClean="0">
                                <a:solidFill>
                                  <a:srgbClr val="C00000"/>
                                </a:solidFill>
                                <a:latin typeface="Cambria Math" charset="0"/>
                              </a:rPr>
                              <m:t>𝟐</m:t>
                            </m:r>
                          </m:sup>
                        </m:sSup>
                      </m:num>
                      <m:den>
                        <m:sSup>
                          <m:sSupPr>
                            <m:ctrlPr>
                              <a:rPr lang="en-US" b="1" i="1" smtClean="0">
                                <a:solidFill>
                                  <a:srgbClr val="C00000"/>
                                </a:solidFill>
                                <a:latin typeface="Cambria Math" panose="02040503050406030204" pitchFamily="18" charset="0"/>
                              </a:rPr>
                            </m:ctrlPr>
                          </m:sSupPr>
                          <m:e>
                            <m:r>
                              <a:rPr lang="en-US" b="1" i="1" smtClean="0">
                                <a:solidFill>
                                  <a:srgbClr val="C00000"/>
                                </a:solidFill>
                                <a:latin typeface="Cambria Math" charset="0"/>
                              </a:rPr>
                              <m:t>𝒄</m:t>
                            </m:r>
                          </m:e>
                          <m:sup>
                            <m:r>
                              <a:rPr lang="en-US" b="1" i="1" smtClean="0">
                                <a:solidFill>
                                  <a:srgbClr val="C00000"/>
                                </a:solidFill>
                                <a:latin typeface="Cambria Math" charset="0"/>
                              </a:rPr>
                              <m:t>𝟐</m:t>
                            </m:r>
                          </m:sup>
                        </m:sSup>
                      </m:den>
                    </m:f>
                    <m:sSubSup>
                      <m:sSubSupPr>
                        <m:ctrlPr>
                          <a:rPr lang="en-US" b="1" i="1" smtClean="0">
                            <a:solidFill>
                              <a:srgbClr val="C00000"/>
                            </a:solidFill>
                            <a:latin typeface="Cambria Math" panose="02040503050406030204" pitchFamily="18" charset="0"/>
                          </a:rPr>
                        </m:ctrlPr>
                      </m:sSubSupPr>
                      <m:e>
                        <m:r>
                          <a:rPr lang="en-US" b="1" i="1">
                            <a:solidFill>
                              <a:srgbClr val="C00000"/>
                            </a:solidFill>
                            <a:latin typeface="Cambria Math" charset="0"/>
                          </a:rPr>
                          <m:t>𝒁</m:t>
                        </m:r>
                      </m:e>
                      <m:sub>
                        <m:r>
                          <a:rPr lang="en-US" b="1" i="1">
                            <a:solidFill>
                              <a:srgbClr val="C00000"/>
                            </a:solidFill>
                            <a:latin typeface="Cambria Math" charset="0"/>
                          </a:rPr>
                          <m:t>𝟏</m:t>
                        </m:r>
                        <m:r>
                          <a:rPr lang="en-US" b="1" i="1">
                            <a:solidFill>
                              <a:srgbClr val="C00000"/>
                            </a:solidFill>
                            <a:latin typeface="Cambria Math" charset="0"/>
                          </a:rPr>
                          <m:t>−</m:t>
                        </m:r>
                        <m:r>
                          <a:rPr lang="en-US" b="1" i="1">
                            <a:solidFill>
                              <a:srgbClr val="C00000"/>
                            </a:solidFill>
                            <a:latin typeface="Cambria Math" charset="0"/>
                          </a:rPr>
                          <m:t>𝜶</m:t>
                        </m:r>
                        <m:r>
                          <a:rPr lang="en-US" b="1" i="1">
                            <a:solidFill>
                              <a:srgbClr val="C00000"/>
                            </a:solidFill>
                            <a:latin typeface="Cambria Math" charset="0"/>
                          </a:rPr>
                          <m:t>/</m:t>
                        </m:r>
                        <m:r>
                          <a:rPr lang="en-US" b="1" i="1">
                            <a:solidFill>
                              <a:srgbClr val="C00000"/>
                            </a:solidFill>
                            <a:latin typeface="Cambria Math" charset="0"/>
                          </a:rPr>
                          <m:t>𝟐</m:t>
                        </m:r>
                      </m:sub>
                      <m:sup>
                        <m:r>
                          <a:rPr lang="en-US" b="1" i="0" smtClean="0">
                            <a:solidFill>
                              <a:srgbClr val="C00000"/>
                            </a:solidFill>
                            <a:latin typeface="Cambria Math" charset="0"/>
                          </a:rPr>
                          <m:t>𝟐</m:t>
                        </m:r>
                      </m:sup>
                    </m:sSubSup>
                  </m:oMath>
                </a14:m>
                <a:endParaRPr lang="en-US" b="1" dirty="0"/>
              </a:p>
              <a:p>
                <a:pPr marL="0" indent="0">
                  <a:buNone/>
                </a:pPr>
                <a:endParaRPr lang="en-US" dirty="0"/>
              </a:p>
              <a:p>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043" t="-2241"/>
                </a:stretch>
              </a:blipFill>
            </p:spPr>
            <p:txBody>
              <a:bodyPr/>
              <a:lstStyle/>
              <a:p>
                <a:r>
                  <a:rPr lang="en-US">
                    <a:noFill/>
                  </a:rPr>
                  <a:t> </a:t>
                </a:r>
              </a:p>
            </p:txBody>
          </p:sp>
        </mc:Fallback>
      </mc:AlternateContent>
    </p:spTree>
    <p:extLst>
      <p:ext uri="{BB962C8B-B14F-4D97-AF65-F5344CB8AC3E}">
        <p14:creationId xmlns:p14="http://schemas.microsoft.com/office/powerpoint/2010/main" val="110805355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6564" y="115395"/>
            <a:ext cx="10515600" cy="1325563"/>
          </a:xfrm>
        </p:spPr>
        <p:txBody>
          <a:bodyPr/>
          <a:lstStyle/>
          <a:p>
            <a:r>
              <a:rPr lang="en-US" dirty="0"/>
              <a:t>Applying all these to </a:t>
            </a:r>
            <a:r>
              <a:rPr lang="en-US" dirty="0" err="1"/>
              <a:t>DoM</a:t>
            </a:r>
            <a:r>
              <a:rPr lang="en-US" dirty="0"/>
              <a:t> DPA</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732896" y="1137685"/>
            <a:ext cx="3374235" cy="2160598"/>
          </a:xfrm>
          <a:prstGeom prst="rect">
            <a:avLst/>
          </a:prstGeom>
        </p:spPr>
      </p:pic>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2623" y="1063255"/>
            <a:ext cx="3125972" cy="2245471"/>
          </a:xfrm>
          <a:prstGeom prst="rect">
            <a:avLst/>
          </a:prstGeom>
        </p:spPr>
      </p:pic>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52623" y="3593804"/>
            <a:ext cx="3162317" cy="2271579"/>
          </a:xfrm>
          <a:prstGeom prst="rect">
            <a:avLst/>
          </a:prstGeom>
        </p:spPr>
      </p:pic>
      <p:pic>
        <p:nvPicPr>
          <p:cNvPr id="11" name="Picture 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633449" y="3481068"/>
            <a:ext cx="3315819" cy="2384315"/>
          </a:xfrm>
          <a:prstGeom prst="rect">
            <a:avLst/>
          </a:prstGeom>
        </p:spPr>
      </p:pic>
      <p:sp>
        <p:nvSpPr>
          <p:cNvPr id="12" name="TextBox 11"/>
          <p:cNvSpPr txBox="1"/>
          <p:nvPr/>
        </p:nvSpPr>
        <p:spPr>
          <a:xfrm>
            <a:off x="8367777" y="3353446"/>
            <a:ext cx="2551860" cy="923330"/>
          </a:xfrm>
          <a:prstGeom prst="rect">
            <a:avLst/>
          </a:prstGeom>
          <a:solidFill>
            <a:schemeClr val="accent4">
              <a:lumMod val="40000"/>
              <a:lumOff val="60000"/>
            </a:schemeClr>
          </a:solidFill>
          <a:ln>
            <a:solidFill>
              <a:schemeClr val="tx1"/>
            </a:solidFill>
          </a:ln>
        </p:spPr>
        <p:txBody>
          <a:bodyPr wrap="square" rtlCol="0">
            <a:spAutoFit/>
          </a:bodyPr>
          <a:lstStyle/>
          <a:p>
            <a:r>
              <a:rPr lang="en-US" dirty="0"/>
              <a:t>Sampling Distributions for mean power </a:t>
            </a:r>
            <a:r>
              <a:rPr lang="en-US"/>
              <a:t>of the two </a:t>
            </a:r>
            <a:r>
              <a:rPr lang="en-US" dirty="0"/>
              <a:t>sets.</a:t>
            </a:r>
          </a:p>
        </p:txBody>
      </p:sp>
      <p:sp>
        <p:nvSpPr>
          <p:cNvPr id="13" name="TextBox 12"/>
          <p:cNvSpPr txBox="1"/>
          <p:nvPr/>
        </p:nvSpPr>
        <p:spPr>
          <a:xfrm>
            <a:off x="8304028" y="1814681"/>
            <a:ext cx="3009014" cy="646331"/>
          </a:xfrm>
          <a:prstGeom prst="rect">
            <a:avLst/>
          </a:prstGeom>
          <a:solidFill>
            <a:schemeClr val="accent1">
              <a:lumMod val="20000"/>
              <a:lumOff val="80000"/>
            </a:schemeClr>
          </a:solidFill>
          <a:ln>
            <a:solidFill>
              <a:schemeClr val="accent1"/>
            </a:solidFill>
          </a:ln>
        </p:spPr>
        <p:txBody>
          <a:bodyPr wrap="square" rtlCol="0">
            <a:spAutoFit/>
          </a:bodyPr>
          <a:lstStyle/>
          <a:p>
            <a:r>
              <a:rPr lang="en-US" dirty="0"/>
              <a:t>Set A: refers to target bit 0</a:t>
            </a:r>
          </a:p>
          <a:p>
            <a:r>
              <a:rPr lang="en-US" dirty="0"/>
              <a:t>Set B: refers to target bit 1.</a:t>
            </a:r>
          </a:p>
        </p:txBody>
      </p:sp>
    </p:spTree>
    <p:extLst>
      <p:ext uri="{BB962C8B-B14F-4D97-AF65-F5344CB8AC3E}">
        <p14:creationId xmlns:p14="http://schemas.microsoft.com/office/powerpoint/2010/main" val="2040462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Normal and Standard Normal Curves for </a:t>
            </a:r>
            <a:r>
              <a:rPr lang="en-US" dirty="0" err="1"/>
              <a:t>DoM</a:t>
            </a:r>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7947" y="1945870"/>
            <a:ext cx="4155553" cy="2985048"/>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79100" y="1833821"/>
            <a:ext cx="4426134" cy="3097097"/>
          </a:xfrm>
          <a:prstGeom prst="rect">
            <a:avLst/>
          </a:prstGeom>
        </p:spPr>
      </p:pic>
      <p:sp>
        <p:nvSpPr>
          <p:cNvPr id="9" name="Pentagon 8"/>
          <p:cNvSpPr/>
          <p:nvPr/>
        </p:nvSpPr>
        <p:spPr>
          <a:xfrm>
            <a:off x="4986670" y="3221665"/>
            <a:ext cx="1109330" cy="372140"/>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4876600" y="2780767"/>
            <a:ext cx="1402500" cy="369332"/>
          </a:xfrm>
          <a:prstGeom prst="rect">
            <a:avLst/>
          </a:prstGeom>
          <a:noFill/>
        </p:spPr>
        <p:txBody>
          <a:bodyPr wrap="square" rtlCol="0">
            <a:spAutoFit/>
          </a:bodyPr>
          <a:lstStyle/>
          <a:p>
            <a:r>
              <a:rPr lang="en-US"/>
              <a:t>Standardize</a:t>
            </a:r>
          </a:p>
        </p:txBody>
      </p:sp>
    </p:spTree>
    <p:extLst>
      <p:ext uri="{BB962C8B-B14F-4D97-AF65-F5344CB8AC3E}">
        <p14:creationId xmlns:p14="http://schemas.microsoft.com/office/powerpoint/2010/main" val="4761045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2"/>
                </a:solidFill>
              </a:rPr>
              <a:t>Estimating Number </a:t>
            </a:r>
            <a:r>
              <a:rPr lang="en-US">
                <a:solidFill>
                  <a:schemeClr val="tx2"/>
                </a:solidFill>
              </a:rPr>
              <a:t>of Traces </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pPr marL="0" lvl="0" indent="0">
                  <a:lnSpc>
                    <a:spcPct val="100000"/>
                  </a:lnSpc>
                  <a:spcBef>
                    <a:spcPts val="0"/>
                  </a:spcBef>
                  <a:buNone/>
                </a:pPr>
                <a:r>
                  <a:rPr lang="en-US" dirty="0"/>
                  <a:t>With around 4296 traces, with equal proportions going to Set X and Y, we have the following observations:</a:t>
                </a:r>
              </a:p>
              <a:p>
                <a:pPr marL="0" lvl="0" indent="0">
                  <a:lnSpc>
                    <a:spcPct val="100000"/>
                  </a:lnSpc>
                  <a:spcBef>
                    <a:spcPts val="0"/>
                  </a:spcBef>
                  <a:buNone/>
                </a:pPr>
                <a14:m>
                  <m:oMath xmlns:m="http://schemas.openxmlformats.org/officeDocument/2006/math">
                    <m:r>
                      <a:rPr lang="en-US" b="0" i="1" smtClean="0">
                        <a:latin typeface="Cambria Math" charset="0"/>
                      </a:rPr>
                      <m:t>𝜎</m:t>
                    </m:r>
                    <m:r>
                      <a:rPr lang="en-US" b="0" i="1" smtClean="0">
                        <a:latin typeface="Cambria Math" charset="0"/>
                      </a:rPr>
                      <m:t>=0.07. </m:t>
                    </m:r>
                  </m:oMath>
                </a14:m>
                <a:r>
                  <a:rPr lang="en-US" dirty="0"/>
                  <a:t>We set </a:t>
                </a:r>
                <a14:m>
                  <m:oMath xmlns:m="http://schemas.openxmlformats.org/officeDocument/2006/math">
                    <m:r>
                      <a:rPr lang="en-US" b="0" i="1" smtClean="0">
                        <a:latin typeface="Cambria Math" charset="0"/>
                      </a:rPr>
                      <m:t>𝑐</m:t>
                    </m:r>
                    <m:r>
                      <a:rPr lang="en-US" b="0" i="1" smtClean="0">
                        <a:latin typeface="Cambria Math" charset="0"/>
                      </a:rPr>
                      <m:t>=0.01. </m:t>
                    </m:r>
                  </m:oMath>
                </a14:m>
                <a:r>
                  <a:rPr lang="en-US" dirty="0"/>
                  <a:t>For a confidence of </a:t>
                </a:r>
                <a14:m>
                  <m:oMath xmlns:m="http://schemas.openxmlformats.org/officeDocument/2006/math">
                    <m:d>
                      <m:dPr>
                        <m:ctrlPr>
                          <a:rPr lang="en-US" b="0" i="1" smtClean="0">
                            <a:latin typeface="Cambria Math" panose="02040503050406030204" pitchFamily="18" charset="0"/>
                          </a:rPr>
                        </m:ctrlPr>
                      </m:dPr>
                      <m:e>
                        <m:r>
                          <a:rPr lang="en-US" b="0" i="1" smtClean="0">
                            <a:latin typeface="Cambria Math" charset="0"/>
                          </a:rPr>
                          <m:t>1−</m:t>
                        </m:r>
                        <m:r>
                          <a:rPr lang="en-US" b="0" i="1" smtClean="0">
                            <a:latin typeface="Cambria Math" charset="0"/>
                          </a:rPr>
                          <m:t>𝛼</m:t>
                        </m:r>
                      </m:e>
                    </m:d>
                    <m:r>
                      <a:rPr lang="en-US" b="0" i="1" smtClean="0">
                        <a:latin typeface="Cambria Math" charset="0"/>
                      </a:rPr>
                      <m:t>=0.95⇒</m:t>
                    </m:r>
                    <m:r>
                      <a:rPr lang="en-US" b="0" i="1" smtClean="0">
                        <a:latin typeface="Cambria Math" charset="0"/>
                      </a:rPr>
                      <m:t>𝛼</m:t>
                    </m:r>
                    <m:r>
                      <a:rPr lang="en-US" b="0" i="1" smtClean="0">
                        <a:latin typeface="Cambria Math" charset="0"/>
                      </a:rPr>
                      <m:t>=0.05⇒</m:t>
                    </m:r>
                    <m:sSub>
                      <m:sSubPr>
                        <m:ctrlPr>
                          <a:rPr lang="en-US" i="1">
                            <a:latin typeface="Cambria Math" panose="02040503050406030204" pitchFamily="18" charset="0"/>
                          </a:rPr>
                        </m:ctrlPr>
                      </m:sSubPr>
                      <m:e>
                        <m:r>
                          <a:rPr lang="en-US" i="1">
                            <a:latin typeface="Cambria Math" charset="0"/>
                          </a:rPr>
                          <m:t>𝑍</m:t>
                        </m:r>
                      </m:e>
                      <m:sub>
                        <m:r>
                          <a:rPr lang="en-US" i="1">
                            <a:latin typeface="Cambria Math" charset="0"/>
                          </a:rPr>
                          <m:t>1−</m:t>
                        </m:r>
                        <m:r>
                          <a:rPr lang="en-US" i="1">
                            <a:latin typeface="Cambria Math" charset="0"/>
                          </a:rPr>
                          <m:t>𝛼</m:t>
                        </m:r>
                        <m:r>
                          <a:rPr lang="en-US" i="1">
                            <a:latin typeface="Cambria Math" charset="0"/>
                          </a:rPr>
                          <m:t>/2</m:t>
                        </m:r>
                      </m:sub>
                    </m:sSub>
                    <m:r>
                      <a:rPr lang="en-US" b="0" i="0" smtClean="0">
                        <a:latin typeface="Cambria Math" charset="0"/>
                      </a:rPr>
                      <m:t>=</m:t>
                    </m:r>
                    <m:sSub>
                      <m:sSubPr>
                        <m:ctrlPr>
                          <a:rPr lang="en-US" b="0" i="1" smtClean="0">
                            <a:latin typeface="Cambria Math" panose="02040503050406030204" pitchFamily="18" charset="0"/>
                          </a:rPr>
                        </m:ctrlPr>
                      </m:sSubPr>
                      <m:e>
                        <m:r>
                          <m:rPr>
                            <m:sty m:val="p"/>
                          </m:rPr>
                          <a:rPr lang="en-US" b="0" i="0" smtClean="0">
                            <a:latin typeface="Cambria Math" charset="0"/>
                          </a:rPr>
                          <m:t>Z</m:t>
                        </m:r>
                      </m:e>
                      <m:sub>
                        <m:r>
                          <a:rPr lang="en-US" b="0" i="0" smtClean="0">
                            <a:latin typeface="Cambria Math" charset="0"/>
                          </a:rPr>
                          <m:t>0.975</m:t>
                        </m:r>
                      </m:sub>
                    </m:sSub>
                    <m:r>
                      <a:rPr lang="en-US" b="0" i="0" smtClean="0">
                        <a:latin typeface="Cambria Math" charset="0"/>
                      </a:rPr>
                      <m:t>=1.96.</m:t>
                    </m:r>
                  </m:oMath>
                </a14:m>
                <a:endParaRPr lang="en-US" b="0" dirty="0"/>
              </a:p>
              <a:p>
                <a:pPr marL="0" lvl="0" indent="0">
                  <a:lnSpc>
                    <a:spcPct val="100000"/>
                  </a:lnSpc>
                  <a:spcBef>
                    <a:spcPts val="0"/>
                  </a:spcBef>
                  <a:buNone/>
                </a:pPr>
                <a:r>
                  <a:rPr lang="en-US" b="0" dirty="0"/>
                  <a:t>Thus, estimated number of traces=</a:t>
                </a:r>
                <a14:m>
                  <m:oMath xmlns:m="http://schemas.openxmlformats.org/officeDocument/2006/math">
                    <m:f>
                      <m:fPr>
                        <m:ctrlPr>
                          <a:rPr lang="mr-IN" b="1" i="1">
                            <a:solidFill>
                              <a:srgbClr val="C00000"/>
                            </a:solidFill>
                            <a:latin typeface="Cambria Math" panose="02040503050406030204" pitchFamily="18" charset="0"/>
                          </a:rPr>
                        </m:ctrlPr>
                      </m:fPr>
                      <m:num>
                        <m:r>
                          <a:rPr lang="en-US" b="1" i="1">
                            <a:solidFill>
                              <a:srgbClr val="C00000"/>
                            </a:solidFill>
                            <a:latin typeface="Cambria Math" charset="0"/>
                          </a:rPr>
                          <m:t>𝟐</m:t>
                        </m:r>
                        <m:sSup>
                          <m:sSupPr>
                            <m:ctrlPr>
                              <a:rPr lang="en-US" b="1" i="1">
                                <a:solidFill>
                                  <a:srgbClr val="C00000"/>
                                </a:solidFill>
                                <a:latin typeface="Cambria Math" panose="02040503050406030204" pitchFamily="18" charset="0"/>
                              </a:rPr>
                            </m:ctrlPr>
                          </m:sSupPr>
                          <m:e>
                            <m:r>
                              <a:rPr lang="en-US" b="1" i="1" smtClean="0">
                                <a:solidFill>
                                  <a:srgbClr val="C00000"/>
                                </a:solidFill>
                                <a:latin typeface="Cambria Math" charset="0"/>
                              </a:rPr>
                              <m:t>(</m:t>
                            </m:r>
                            <m:r>
                              <a:rPr lang="en-US" b="1" i="1" smtClean="0">
                                <a:solidFill>
                                  <a:srgbClr val="C00000"/>
                                </a:solidFill>
                                <a:latin typeface="Cambria Math" charset="0"/>
                              </a:rPr>
                              <m:t>𝟎</m:t>
                            </m:r>
                            <m:r>
                              <a:rPr lang="en-US" b="1" i="1" smtClean="0">
                                <a:solidFill>
                                  <a:srgbClr val="C00000"/>
                                </a:solidFill>
                                <a:latin typeface="Cambria Math" charset="0"/>
                              </a:rPr>
                              <m:t>.</m:t>
                            </m:r>
                            <m:r>
                              <a:rPr lang="en-US" b="1" i="1" smtClean="0">
                                <a:solidFill>
                                  <a:srgbClr val="C00000"/>
                                </a:solidFill>
                                <a:latin typeface="Cambria Math" charset="0"/>
                              </a:rPr>
                              <m:t>𝟎𝟕</m:t>
                            </m:r>
                            <m:r>
                              <a:rPr lang="en-US" b="1" i="1" smtClean="0">
                                <a:solidFill>
                                  <a:srgbClr val="C00000"/>
                                </a:solidFill>
                                <a:latin typeface="Cambria Math" charset="0"/>
                              </a:rPr>
                              <m:t>)</m:t>
                            </m:r>
                          </m:e>
                          <m:sup>
                            <m:r>
                              <a:rPr lang="en-US" b="1" i="1">
                                <a:solidFill>
                                  <a:srgbClr val="C00000"/>
                                </a:solidFill>
                                <a:latin typeface="Cambria Math" charset="0"/>
                              </a:rPr>
                              <m:t>𝟐</m:t>
                            </m:r>
                          </m:sup>
                        </m:sSup>
                      </m:num>
                      <m:den>
                        <m:sSup>
                          <m:sSupPr>
                            <m:ctrlPr>
                              <a:rPr lang="en-US" b="1" i="1">
                                <a:solidFill>
                                  <a:srgbClr val="C00000"/>
                                </a:solidFill>
                                <a:latin typeface="Cambria Math" panose="02040503050406030204" pitchFamily="18" charset="0"/>
                              </a:rPr>
                            </m:ctrlPr>
                          </m:sSupPr>
                          <m:e>
                            <m:r>
                              <a:rPr lang="en-US" b="1" i="1" smtClean="0">
                                <a:solidFill>
                                  <a:srgbClr val="C00000"/>
                                </a:solidFill>
                                <a:latin typeface="Cambria Math" charset="0"/>
                              </a:rPr>
                              <m:t>(</m:t>
                            </m:r>
                            <m:r>
                              <a:rPr lang="en-US" b="1" i="1" smtClean="0">
                                <a:solidFill>
                                  <a:srgbClr val="C00000"/>
                                </a:solidFill>
                                <a:latin typeface="Cambria Math" charset="0"/>
                              </a:rPr>
                              <m:t>𝟎</m:t>
                            </m:r>
                            <m:r>
                              <a:rPr lang="en-US" b="1" i="1" smtClean="0">
                                <a:solidFill>
                                  <a:srgbClr val="C00000"/>
                                </a:solidFill>
                                <a:latin typeface="Cambria Math" charset="0"/>
                              </a:rPr>
                              <m:t>.</m:t>
                            </m:r>
                            <m:r>
                              <a:rPr lang="en-US" b="1" i="1" smtClean="0">
                                <a:solidFill>
                                  <a:srgbClr val="C00000"/>
                                </a:solidFill>
                                <a:latin typeface="Cambria Math" charset="0"/>
                              </a:rPr>
                              <m:t>𝟎𝟏</m:t>
                            </m:r>
                            <m:r>
                              <a:rPr lang="en-US" b="1" i="1" smtClean="0">
                                <a:solidFill>
                                  <a:srgbClr val="C00000"/>
                                </a:solidFill>
                                <a:latin typeface="Cambria Math" charset="0"/>
                              </a:rPr>
                              <m:t>)</m:t>
                            </m:r>
                          </m:e>
                          <m:sup>
                            <m:r>
                              <a:rPr lang="en-US" b="1" i="1">
                                <a:solidFill>
                                  <a:srgbClr val="C00000"/>
                                </a:solidFill>
                                <a:latin typeface="Cambria Math" charset="0"/>
                              </a:rPr>
                              <m:t>𝟐</m:t>
                            </m:r>
                          </m:sup>
                        </m:sSup>
                      </m:den>
                    </m:f>
                    <m:r>
                      <a:rPr lang="en-US" b="1" i="1" smtClean="0">
                        <a:solidFill>
                          <a:srgbClr val="C00000"/>
                        </a:solidFill>
                        <a:latin typeface="Cambria Math" charset="0"/>
                      </a:rPr>
                      <m:t>𝟏</m:t>
                    </m:r>
                    <m:r>
                      <a:rPr lang="en-US" b="1" i="1" smtClean="0">
                        <a:solidFill>
                          <a:srgbClr val="C00000"/>
                        </a:solidFill>
                        <a:latin typeface="Cambria Math" charset="0"/>
                      </a:rPr>
                      <m:t>.</m:t>
                    </m:r>
                    <m:r>
                      <a:rPr lang="en-US" b="1" i="1" smtClean="0">
                        <a:solidFill>
                          <a:srgbClr val="C00000"/>
                        </a:solidFill>
                        <a:latin typeface="Cambria Math" charset="0"/>
                      </a:rPr>
                      <m:t>𝟗</m:t>
                    </m:r>
                    <m:sSup>
                      <m:sSupPr>
                        <m:ctrlPr>
                          <a:rPr lang="en-US" b="1" i="1" smtClean="0">
                            <a:solidFill>
                              <a:srgbClr val="C00000"/>
                            </a:solidFill>
                            <a:latin typeface="Cambria Math" panose="02040503050406030204" pitchFamily="18" charset="0"/>
                          </a:rPr>
                        </m:ctrlPr>
                      </m:sSupPr>
                      <m:e>
                        <m:r>
                          <a:rPr lang="en-US" b="1" i="1" smtClean="0">
                            <a:solidFill>
                              <a:srgbClr val="C00000"/>
                            </a:solidFill>
                            <a:latin typeface="Cambria Math" charset="0"/>
                          </a:rPr>
                          <m:t>𝟔</m:t>
                        </m:r>
                      </m:e>
                      <m:sup>
                        <m:r>
                          <a:rPr lang="en-US" b="1" i="1" smtClean="0">
                            <a:solidFill>
                              <a:srgbClr val="C00000"/>
                            </a:solidFill>
                            <a:latin typeface="Cambria Math" charset="0"/>
                          </a:rPr>
                          <m:t>𝟐</m:t>
                        </m:r>
                      </m:sup>
                    </m:sSup>
                    <m:r>
                      <a:rPr lang="en-US" b="1" i="1" smtClean="0">
                        <a:solidFill>
                          <a:srgbClr val="C00000"/>
                        </a:solidFill>
                        <a:latin typeface="Cambria Math" charset="0"/>
                      </a:rPr>
                      <m:t>=</m:t>
                    </m:r>
                    <m:r>
                      <a:rPr lang="en-US" b="1" i="1" smtClean="0">
                        <a:solidFill>
                          <a:srgbClr val="C00000"/>
                        </a:solidFill>
                        <a:latin typeface="Cambria Math" charset="0"/>
                      </a:rPr>
                      <m:t>𝟑𝟕𝟕</m:t>
                    </m:r>
                  </m:oMath>
                </a14:m>
                <a:r>
                  <a:rPr lang="en-US" b="0" dirty="0"/>
                  <a:t>.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217" t="-1261"/>
                </a:stretch>
              </a:blipFill>
            </p:spPr>
            <p:txBody>
              <a:bodyPr/>
              <a:lstStyle/>
              <a:p>
                <a:r>
                  <a:rPr lang="en-US">
                    <a:noFill/>
                  </a:rPr>
                  <a:t> </a:t>
                </a:r>
              </a:p>
            </p:txBody>
          </p:sp>
        </mc:Fallback>
      </mc:AlternateContent>
    </p:spTree>
    <p:extLst>
      <p:ext uri="{BB962C8B-B14F-4D97-AF65-F5344CB8AC3E}">
        <p14:creationId xmlns:p14="http://schemas.microsoft.com/office/powerpoint/2010/main" val="79550689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659219" y="365125"/>
            <a:ext cx="10694581" cy="1325563"/>
          </a:xfrm>
        </p:spPr>
        <p:txBody>
          <a:bodyPr>
            <a:normAutofit/>
          </a:bodyPr>
          <a:lstStyle/>
          <a:p>
            <a:r>
              <a:rPr lang="en-US" sz="4000" dirty="0">
                <a:solidFill>
                  <a:schemeClr val="tx2"/>
                </a:solidFill>
              </a:rPr>
              <a:t>DOM Results Targeting Last Round (all keys)</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83981" y="1372635"/>
            <a:ext cx="6784162" cy="4386207"/>
          </a:xfrm>
          <a:prstGeom prst="rect">
            <a:avLst/>
          </a:prstGeom>
        </p:spPr>
      </p:pic>
    </p:spTree>
    <p:extLst>
      <p:ext uri="{BB962C8B-B14F-4D97-AF65-F5344CB8AC3E}">
        <p14:creationId xmlns:p14="http://schemas.microsoft.com/office/powerpoint/2010/main" val="10242777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le 1"/>
          <p:cNvSpPr>
            <a:spLocks noGrp="1"/>
          </p:cNvSpPr>
          <p:nvPr>
            <p:ph type="title" idx="4294967295"/>
          </p:nvPr>
        </p:nvSpPr>
        <p:spPr bwMode="auto">
          <a:xfrm>
            <a:off x="1268696" y="425072"/>
            <a:ext cx="8119144" cy="838200"/>
          </a:xfrm>
        </p:spPr>
        <p:txBody>
          <a:bodyPr vert="horz" lIns="0" tIns="45720" rIns="0" bIns="0" rtlCol="0" anchor="b">
            <a:normAutofit fontScale="90000"/>
          </a:bodyPr>
          <a:lstStyle/>
          <a:p>
            <a:pPr>
              <a:defRPr/>
            </a:pPr>
            <a:r>
              <a:rPr lang="en-US" dirty="0">
                <a:solidFill>
                  <a:schemeClr val="tx2"/>
                </a:solidFill>
              </a:rPr>
              <a:t>Power Attack Setup and Power Traces</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1822" y="1263272"/>
            <a:ext cx="4197618" cy="4051321"/>
          </a:xfrm>
          <a:prstGeom prst="rect">
            <a:avLst/>
          </a:prstGeom>
        </p:spPr>
      </p:pic>
      <p:sp>
        <p:nvSpPr>
          <p:cNvPr id="3" name="TextBox 2"/>
          <p:cNvSpPr txBox="1"/>
          <p:nvPr/>
        </p:nvSpPr>
        <p:spPr>
          <a:xfrm>
            <a:off x="4531360" y="1263272"/>
            <a:ext cx="5476240" cy="4308872"/>
          </a:xfrm>
          <a:prstGeom prst="rect">
            <a:avLst/>
          </a:prstGeom>
          <a:noFill/>
        </p:spPr>
        <p:txBody>
          <a:bodyPr wrap="square" rtlCol="0">
            <a:spAutoFit/>
          </a:bodyPr>
          <a:lstStyle/>
          <a:p>
            <a:r>
              <a:rPr lang="en-US" sz="1600" dirty="0">
                <a:solidFill>
                  <a:srgbClr val="C00000"/>
                </a:solidFill>
              </a:rPr>
              <a:t>Design-Under-Test (DUT): </a:t>
            </a:r>
            <a:r>
              <a:rPr lang="en-US" sz="1600" dirty="0"/>
              <a:t>Target platform on which the encryption runs. Our board is called SASEBO board. </a:t>
            </a:r>
          </a:p>
          <a:p>
            <a:r>
              <a:rPr lang="en-US" sz="1600" dirty="0"/>
              <a:t>There are 2 FPGAs:</a:t>
            </a:r>
          </a:p>
          <a:p>
            <a:pPr marL="342900" indent="-342900">
              <a:buAutoNum type="arabicPeriod"/>
            </a:pPr>
            <a:r>
              <a:rPr lang="en-US" sz="1600" dirty="0">
                <a:solidFill>
                  <a:srgbClr val="C00000"/>
                </a:solidFill>
              </a:rPr>
              <a:t>Control FPGA: </a:t>
            </a:r>
            <a:r>
              <a:rPr lang="en-US" sz="1600" dirty="0"/>
              <a:t>Contains codes for communication with  CPU. Acts as a controller, which provides inputs and required control signals to the second FPGA which hosts the crypto-algorithm. Communication with the CPU is done through a USB cable.</a:t>
            </a:r>
          </a:p>
          <a:p>
            <a:pPr marL="342900" indent="-342900">
              <a:buAutoNum type="arabicPeriod"/>
            </a:pPr>
            <a:r>
              <a:rPr lang="en-US" sz="1600" dirty="0">
                <a:solidFill>
                  <a:srgbClr val="C00000"/>
                </a:solidFill>
              </a:rPr>
              <a:t>Oscilloscope: </a:t>
            </a:r>
            <a:r>
              <a:rPr lang="en-US" sz="1600" dirty="0"/>
              <a:t>The oscilloscope is used for acquiring power traces. Upon receiving trigger signal, power traces are obtained and sent to the CPU. Triggering, indicates start of the encryption and help us to identify the desired power traces. The oscilloscope should have high sampling rate.</a:t>
            </a:r>
          </a:p>
          <a:p>
            <a:pPr marL="342900" indent="-342900">
              <a:buAutoNum type="arabicPeriod"/>
            </a:pPr>
            <a:r>
              <a:rPr lang="en-US" sz="1600" dirty="0">
                <a:solidFill>
                  <a:srgbClr val="C00000"/>
                </a:solidFill>
              </a:rPr>
              <a:t>CPU:</a:t>
            </a:r>
            <a:r>
              <a:rPr lang="en-US" sz="1600" dirty="0"/>
              <a:t> The heart is the CPU. The whole setup along with the operation of other components are controlled by CPU. Interface between CPU and oscilloscope is to be developed.</a:t>
            </a:r>
          </a:p>
          <a:p>
            <a:pPr marL="342900" indent="-342900">
              <a:buAutoNum type="arabicPeriod"/>
            </a:pPr>
            <a:endParaRPr lang="en-US" sz="1600" dirty="0"/>
          </a:p>
        </p:txBody>
      </p:sp>
    </p:spTree>
    <p:extLst>
      <p:ext uri="{BB962C8B-B14F-4D97-AF65-F5344CB8AC3E}">
        <p14:creationId xmlns:p14="http://schemas.microsoft.com/office/powerpoint/2010/main" val="49976131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921127"/>
          </a:xfrm>
          <a:prstGeom prst="rect">
            <a:avLst/>
          </a:prstGeom>
        </p:spPr>
      </p:pic>
      <p:sp>
        <p:nvSpPr>
          <p:cNvPr id="3" name="TextBox 2"/>
          <p:cNvSpPr txBox="1"/>
          <p:nvPr/>
        </p:nvSpPr>
        <p:spPr>
          <a:xfrm>
            <a:off x="7216346" y="2561968"/>
            <a:ext cx="4110681" cy="923330"/>
          </a:xfrm>
          <a:prstGeom prst="rect">
            <a:avLst/>
          </a:prstGeom>
          <a:noFill/>
        </p:spPr>
        <p:txBody>
          <a:bodyPr wrap="square" rtlCol="0">
            <a:spAutoFit/>
          </a:bodyPr>
          <a:lstStyle/>
          <a:p>
            <a:r>
              <a:rPr lang="en-US" dirty="0"/>
              <a:t>Stefan </a:t>
            </a:r>
            <a:r>
              <a:rPr lang="en-US" dirty="0" err="1"/>
              <a:t>Mangard</a:t>
            </a:r>
            <a:r>
              <a:rPr lang="en-US" dirty="0"/>
              <a:t>, Elisabeth Oswald, Thomas Popp, Power Analysis Attacks: Revealing the Secrets of Smart Cards</a:t>
            </a:r>
          </a:p>
        </p:txBody>
      </p:sp>
    </p:spTree>
    <p:extLst>
      <p:ext uri="{BB962C8B-B14F-4D97-AF65-F5344CB8AC3E}">
        <p14:creationId xmlns:p14="http://schemas.microsoft.com/office/powerpoint/2010/main" val="19742913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38912" y="437499"/>
            <a:ext cx="10579608" cy="7417415"/>
          </a:xfrm>
          <a:prstGeom prst="rect">
            <a:avLst/>
          </a:prstGeom>
          <a:noFill/>
        </p:spPr>
        <p:txBody>
          <a:bodyPr wrap="square" rtlCol="0">
            <a:spAutoFit/>
          </a:bodyPr>
          <a:lstStyle/>
          <a:p>
            <a:pPr>
              <a:lnSpc>
                <a:spcPct val="200000"/>
              </a:lnSpc>
            </a:pPr>
            <a:r>
              <a:rPr lang="en-US" sz="2000" b="1" dirty="0">
                <a:solidFill>
                  <a:srgbClr val="C00000"/>
                </a:solidFill>
              </a:rPr>
              <a:t>Conclusion</a:t>
            </a:r>
            <a:r>
              <a:rPr lang="en-US" b="1" dirty="0"/>
              <a:t>:</a:t>
            </a:r>
          </a:p>
          <a:p>
            <a:pPr>
              <a:lnSpc>
                <a:spcPct val="200000"/>
              </a:lnSpc>
            </a:pPr>
            <a:r>
              <a:rPr lang="en-US" b="1" dirty="0"/>
              <a:t>DPA set-up is crucial to the success of DPA</a:t>
            </a:r>
          </a:p>
          <a:p>
            <a:pPr>
              <a:lnSpc>
                <a:spcPct val="200000"/>
              </a:lnSpc>
            </a:pPr>
            <a:r>
              <a:rPr lang="en-US" b="1" dirty="0"/>
              <a:t>Noise is an integral component of power traces.</a:t>
            </a:r>
          </a:p>
          <a:p>
            <a:pPr>
              <a:lnSpc>
                <a:spcPct val="200000"/>
              </a:lnSpc>
            </a:pPr>
            <a:r>
              <a:rPr lang="en-US" b="1" dirty="0"/>
              <a:t>DPA is based on statistical theory:</a:t>
            </a:r>
          </a:p>
          <a:p>
            <a:pPr>
              <a:lnSpc>
                <a:spcPct val="200000"/>
              </a:lnSpc>
            </a:pPr>
            <a:r>
              <a:rPr lang="en-US" b="1" dirty="0"/>
              <a:t>      Use of Hypothesis Testing can help in estimating number of observations required for estimating the parameters needed for an attack with </a:t>
            </a:r>
            <a:r>
              <a:rPr lang="en-US" b="1"/>
              <a:t>high confidence. </a:t>
            </a:r>
            <a:endParaRPr lang="en-US" b="1" dirty="0"/>
          </a:p>
          <a:p>
            <a:pPr>
              <a:lnSpc>
                <a:spcPct val="200000"/>
              </a:lnSpc>
            </a:pPr>
            <a:endParaRPr lang="en-US" b="1" dirty="0"/>
          </a:p>
          <a:p>
            <a:pPr>
              <a:lnSpc>
                <a:spcPct val="200000"/>
              </a:lnSpc>
            </a:pPr>
            <a:endParaRPr lang="en-US" b="1" dirty="0"/>
          </a:p>
          <a:p>
            <a:pPr>
              <a:lnSpc>
                <a:spcPct val="200000"/>
              </a:lnSpc>
            </a:pPr>
            <a:r>
              <a:rPr lang="en-US" b="1" dirty="0"/>
              <a:t> </a:t>
            </a:r>
          </a:p>
          <a:p>
            <a:pPr>
              <a:lnSpc>
                <a:spcPct val="200000"/>
              </a:lnSpc>
            </a:pPr>
            <a:endParaRPr lang="en-US" b="1" dirty="0"/>
          </a:p>
          <a:p>
            <a:pPr>
              <a:lnSpc>
                <a:spcPct val="200000"/>
              </a:lnSpc>
            </a:pPr>
            <a:endParaRPr lang="en-US" b="1" dirty="0"/>
          </a:p>
          <a:p>
            <a:pPr>
              <a:lnSpc>
                <a:spcPct val="200000"/>
              </a:lnSpc>
            </a:pPr>
            <a:r>
              <a:rPr lang="en-US" b="1" dirty="0"/>
              <a:t> </a:t>
            </a:r>
          </a:p>
          <a:p>
            <a:pPr>
              <a:lnSpc>
                <a:spcPct val="200000"/>
              </a:lnSpc>
            </a:pPr>
            <a:endParaRPr lang="en-US" sz="2000" b="1" dirty="0">
              <a:solidFill>
                <a:srgbClr val="002060"/>
              </a:solidFill>
            </a:endParaRPr>
          </a:p>
        </p:txBody>
      </p:sp>
    </p:spTree>
    <p:extLst>
      <p:ext uri="{BB962C8B-B14F-4D97-AF65-F5344CB8AC3E}">
        <p14:creationId xmlns:p14="http://schemas.microsoft.com/office/powerpoint/2010/main" val="11444190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75188"/>
          </a:xfrm>
          <a:prstGeom prst="rect">
            <a:avLst/>
          </a:prstGeom>
        </p:spPr>
      </p:pic>
    </p:spTree>
    <p:extLst>
      <p:ext uri="{BB962C8B-B14F-4D97-AF65-F5344CB8AC3E}">
        <p14:creationId xmlns:p14="http://schemas.microsoft.com/office/powerpoint/2010/main" val="20247997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p:cNvSpPr>
          <p:nvPr>
            <p:ph type="title" idx="4294967295"/>
          </p:nvPr>
        </p:nvSpPr>
        <p:spPr bwMode="auto">
          <a:xfrm>
            <a:off x="660560" y="156983"/>
            <a:ext cx="10515600" cy="1325563"/>
          </a:xfrm>
        </p:spPr>
        <p:txBody>
          <a:bodyPr/>
          <a:lstStyle/>
          <a:p>
            <a:pPr>
              <a:defRPr/>
            </a:pPr>
            <a:r>
              <a:rPr lang="en-US" dirty="0">
                <a:solidFill>
                  <a:schemeClr val="tx2"/>
                </a:solidFill>
              </a:rPr>
              <a:t>Power Capture</a:t>
            </a:r>
          </a:p>
        </p:txBody>
      </p:sp>
      <p:sp>
        <p:nvSpPr>
          <p:cNvPr id="158723" name="Rectangle 3"/>
          <p:cNvSpPr>
            <a:spLocks noGrp="1"/>
          </p:cNvSpPr>
          <p:nvPr>
            <p:ph type="body" idx="4294967295"/>
          </p:nvPr>
        </p:nvSpPr>
        <p:spPr>
          <a:xfrm>
            <a:off x="239447" y="1256820"/>
            <a:ext cx="5379034" cy="4191000"/>
          </a:xfrm>
          <a:solidFill>
            <a:schemeClr val="accent4">
              <a:lumMod val="60000"/>
              <a:lumOff val="40000"/>
            </a:schemeClr>
          </a:solidFill>
          <a:ln>
            <a:solidFill>
              <a:schemeClr val="accent1"/>
            </a:solidFill>
          </a:ln>
        </p:spPr>
        <p:txBody>
          <a:bodyPr>
            <a:normAutofit fontScale="92500" lnSpcReduction="10000"/>
          </a:bodyPr>
          <a:lstStyle/>
          <a:p>
            <a:r>
              <a:rPr lang="en-US" altLang="en-US" dirty="0">
                <a:latin typeface="Gill Sans MT" charset="0"/>
              </a:rPr>
              <a:t>Crypto FPGA frequency : 2 MHz</a:t>
            </a:r>
          </a:p>
          <a:p>
            <a:r>
              <a:rPr lang="en-US" altLang="en-US" dirty="0">
                <a:latin typeface="Gill Sans MT" charset="0"/>
              </a:rPr>
              <a:t>Oscilloscope Sampling Frequency: 2.5 GS/s   </a:t>
            </a:r>
          </a:p>
          <a:p>
            <a:pPr lvl="1"/>
            <a:r>
              <a:rPr lang="en-US" altLang="en-US" dirty="0">
                <a:latin typeface="Gill Sans MT" charset="0"/>
              </a:rPr>
              <a:t>Samples per cycle: 1250</a:t>
            </a:r>
          </a:p>
          <a:p>
            <a:r>
              <a:rPr lang="en-US" dirty="0"/>
              <a:t> Near Field Probes (H Field)</a:t>
            </a:r>
          </a:p>
          <a:p>
            <a:r>
              <a:rPr lang="en-US" dirty="0"/>
              <a:t> Operating Frequency:  30MHz to 3 GHz</a:t>
            </a:r>
          </a:p>
          <a:p>
            <a:r>
              <a:rPr lang="en-US" dirty="0"/>
              <a:t> Loop headed probes are generally used for injection. Straight headed probes are generally used for power analysis.</a:t>
            </a:r>
            <a:r>
              <a:rPr lang="en-US" altLang="en-US" dirty="0">
                <a:latin typeface="Gill Sans MT" charset="0"/>
              </a:rPr>
              <a:t>                 </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64227" y="629920"/>
            <a:ext cx="3816094" cy="2146553"/>
          </a:xfrm>
          <a:prstGeom prst="rect">
            <a:avLst/>
          </a:prstGeom>
        </p:spPr>
      </p:pic>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6922771" y="2296160"/>
            <a:ext cx="1811655" cy="3220720"/>
          </a:xfrm>
          <a:prstGeom prst="rect">
            <a:avLst/>
          </a:prstGeom>
        </p:spPr>
      </p:pic>
    </p:spTree>
    <p:extLst>
      <p:ext uri="{BB962C8B-B14F-4D97-AF65-F5344CB8AC3E}">
        <p14:creationId xmlns:p14="http://schemas.microsoft.com/office/powerpoint/2010/main" val="6798273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9933" y="182245"/>
            <a:ext cx="10515600" cy="1325563"/>
          </a:xfrm>
        </p:spPr>
        <p:txBody>
          <a:bodyPr/>
          <a:lstStyle/>
          <a:p>
            <a:r>
              <a:rPr lang="en-US" dirty="0">
                <a:solidFill>
                  <a:schemeClr val="tx2"/>
                </a:solidFill>
              </a:rPr>
              <a:t>The Design Under Test</a:t>
            </a:r>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709933" y="1190496"/>
            <a:ext cx="2890006" cy="4351338"/>
          </a:xfrm>
          <a:ln>
            <a:solidFill>
              <a:schemeClr val="accent1"/>
            </a:solidFill>
          </a:ln>
        </p:spPr>
      </p:pic>
      <p:sp>
        <p:nvSpPr>
          <p:cNvPr id="5" name="TextBox 4"/>
          <p:cNvSpPr txBox="1"/>
          <p:nvPr/>
        </p:nvSpPr>
        <p:spPr>
          <a:xfrm>
            <a:off x="3983736" y="1104007"/>
            <a:ext cx="4956048" cy="4524315"/>
          </a:xfrm>
          <a:prstGeom prst="rect">
            <a:avLst/>
          </a:prstGeom>
          <a:solidFill>
            <a:schemeClr val="accent4">
              <a:lumMod val="20000"/>
              <a:lumOff val="80000"/>
            </a:schemeClr>
          </a:solidFill>
          <a:ln>
            <a:solidFill>
              <a:schemeClr val="accent1"/>
            </a:solidFill>
          </a:ln>
        </p:spPr>
        <p:txBody>
          <a:bodyPr wrap="square" rtlCol="0">
            <a:spAutoFit/>
          </a:bodyPr>
          <a:lstStyle/>
          <a:p>
            <a:r>
              <a:rPr lang="en-US" dirty="0">
                <a:solidFill>
                  <a:srgbClr val="C00000"/>
                </a:solidFill>
              </a:rPr>
              <a:t>Rolled AES architecture</a:t>
            </a:r>
          </a:p>
          <a:p>
            <a:r>
              <a:rPr lang="en-US" dirty="0"/>
              <a:t>AES-128, though can be extended to any parameter.</a:t>
            </a:r>
          </a:p>
          <a:p>
            <a:r>
              <a:rPr lang="en-US" dirty="0"/>
              <a:t>AES-128 implemented on Virtex-5 FPGA (xc5vlx50), has a </a:t>
            </a:r>
            <a:r>
              <a:rPr lang="en-US" u="sng" dirty="0">
                <a:solidFill>
                  <a:srgbClr val="C00000"/>
                </a:solidFill>
              </a:rPr>
              <a:t>trigger signal </a:t>
            </a:r>
            <a:r>
              <a:rPr lang="en-US" dirty="0"/>
              <a:t>which aligns the power traces, so that each trace profile corresponds to the same sequence of operations in an encryption run.</a:t>
            </a:r>
          </a:p>
          <a:p>
            <a:r>
              <a:rPr lang="en-US" dirty="0"/>
              <a:t>The signal is tapped from the controller pin of the FPGA board and is fed to the second channel of the oscilloscope.</a:t>
            </a:r>
          </a:p>
          <a:p>
            <a:r>
              <a:rPr lang="en-US" dirty="0"/>
              <a:t>The plaintext input is fed from the PC and the </a:t>
            </a:r>
            <a:r>
              <a:rPr lang="en-US" dirty="0" err="1"/>
              <a:t>ciphertext</a:t>
            </a:r>
            <a:r>
              <a:rPr lang="en-US" dirty="0"/>
              <a:t> is fed back to the PC for correctness check.</a:t>
            </a:r>
          </a:p>
          <a:p>
            <a:r>
              <a:rPr lang="en-US" dirty="0"/>
              <a:t>The power trace from the board is acquired by the oscilloscope and the power trace values are stored in the PC.</a:t>
            </a:r>
          </a:p>
        </p:txBody>
      </p:sp>
    </p:spTree>
    <p:extLst>
      <p:ext uri="{BB962C8B-B14F-4D97-AF65-F5344CB8AC3E}">
        <p14:creationId xmlns:p14="http://schemas.microsoft.com/office/powerpoint/2010/main" val="8184876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2"/>
                </a:solidFill>
              </a:rPr>
              <a:t>Power Trace and FFT</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8237" y="1615439"/>
            <a:ext cx="7021151" cy="3525203"/>
          </a:xfrm>
          <a:ln>
            <a:solidFill>
              <a:schemeClr val="accent1"/>
            </a:solidFill>
          </a:ln>
        </p:spPr>
      </p:pic>
      <p:sp>
        <p:nvSpPr>
          <p:cNvPr id="5" name="TextBox 4"/>
          <p:cNvSpPr txBox="1"/>
          <p:nvPr/>
        </p:nvSpPr>
        <p:spPr>
          <a:xfrm>
            <a:off x="7404648" y="843280"/>
            <a:ext cx="3773892" cy="3139321"/>
          </a:xfrm>
          <a:prstGeom prst="rect">
            <a:avLst/>
          </a:prstGeom>
          <a:solidFill>
            <a:schemeClr val="accent4">
              <a:lumMod val="40000"/>
              <a:lumOff val="60000"/>
            </a:schemeClr>
          </a:solidFill>
          <a:ln>
            <a:solidFill>
              <a:schemeClr val="accent1"/>
            </a:solidFill>
          </a:ln>
        </p:spPr>
        <p:txBody>
          <a:bodyPr wrap="square" rtlCol="0">
            <a:spAutoFit/>
          </a:bodyPr>
          <a:lstStyle/>
          <a:p>
            <a:r>
              <a:rPr lang="en-US" dirty="0"/>
              <a:t>Crypto FPGA frequency : 2 MHz</a:t>
            </a:r>
          </a:p>
          <a:p>
            <a:r>
              <a:rPr lang="en-US" dirty="0"/>
              <a:t> Oscilloscope Sampling Frequency: 2.5 GS/s</a:t>
            </a:r>
          </a:p>
          <a:p>
            <a:r>
              <a:rPr lang="en-US" dirty="0"/>
              <a:t>  Samples per cycle: 1250</a:t>
            </a:r>
          </a:p>
          <a:p>
            <a:r>
              <a:rPr lang="en-US" dirty="0"/>
              <a:t>  Max Frequency without aliasing: 1.25 GHz  (The frequency range has been truncated in plot to zoom in the plot)</a:t>
            </a:r>
          </a:p>
          <a:p>
            <a:r>
              <a:rPr lang="en-US" dirty="0"/>
              <a:t>   </a:t>
            </a:r>
          </a:p>
          <a:p>
            <a:r>
              <a:rPr lang="en-US" dirty="0"/>
              <a:t>This is a two-sided frequency domain plot.</a:t>
            </a:r>
          </a:p>
          <a:p>
            <a:endParaRPr lang="en-US" dirty="0"/>
          </a:p>
        </p:txBody>
      </p:sp>
    </p:spTree>
    <p:extLst>
      <p:ext uri="{BB962C8B-B14F-4D97-AF65-F5344CB8AC3E}">
        <p14:creationId xmlns:p14="http://schemas.microsoft.com/office/powerpoint/2010/main" val="995078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5008" y="365125"/>
            <a:ext cx="10515600" cy="1325563"/>
          </a:xfrm>
        </p:spPr>
        <p:txBody>
          <a:bodyPr/>
          <a:lstStyle/>
          <a:p>
            <a:r>
              <a:rPr lang="en-US" dirty="0">
                <a:solidFill>
                  <a:schemeClr val="tx2"/>
                </a:solidFill>
              </a:rPr>
              <a:t>Power Models</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662" y="1517233"/>
            <a:ext cx="3454717" cy="3087919"/>
          </a:xfrm>
        </p:spPr>
      </p:pic>
      <p:sp>
        <p:nvSpPr>
          <p:cNvPr id="5" name="TextBox 4"/>
          <p:cNvSpPr txBox="1"/>
          <p:nvPr/>
        </p:nvSpPr>
        <p:spPr>
          <a:xfrm>
            <a:off x="4242117" y="680720"/>
            <a:ext cx="6085840" cy="2862322"/>
          </a:xfrm>
          <a:prstGeom prst="rect">
            <a:avLst/>
          </a:prstGeom>
          <a:solidFill>
            <a:schemeClr val="accent4">
              <a:lumMod val="40000"/>
              <a:lumOff val="60000"/>
            </a:schemeClr>
          </a:solidFill>
          <a:ln>
            <a:solidFill>
              <a:schemeClr val="accent1"/>
            </a:solidFill>
          </a:ln>
        </p:spPr>
        <p:txBody>
          <a:bodyPr wrap="square" rtlCol="0">
            <a:spAutoFit/>
          </a:bodyPr>
          <a:lstStyle/>
          <a:p>
            <a:r>
              <a:rPr lang="en-US" dirty="0"/>
              <a:t>Power analysis depends largely on power simulation, which predicts the power variation of a device </a:t>
            </a:r>
            <a:r>
              <a:rPr lang="en-US" dirty="0" err="1"/>
              <a:t>wrt</a:t>
            </a:r>
            <a:r>
              <a:rPr lang="en-US" dirty="0"/>
              <a:t>. the change of internal values.</a:t>
            </a:r>
          </a:p>
          <a:p>
            <a:endParaRPr lang="en-US" dirty="0"/>
          </a:p>
          <a:p>
            <a:r>
              <a:rPr lang="en-US" dirty="0"/>
              <a:t>The internal value is often computed from the </a:t>
            </a:r>
            <a:r>
              <a:rPr lang="en-US" dirty="0" err="1"/>
              <a:t>ciphertext</a:t>
            </a:r>
            <a:r>
              <a:rPr lang="en-US" dirty="0"/>
              <a:t> and the assumed portion of the key, and the power model which maps the internal value to a power level. </a:t>
            </a:r>
          </a:p>
          <a:p>
            <a:endParaRPr lang="en-US" dirty="0"/>
          </a:p>
          <a:p>
            <a:r>
              <a:rPr lang="en-US" dirty="0"/>
              <a:t>More than the actual value, relative predictions are most important.</a:t>
            </a:r>
          </a:p>
        </p:txBody>
      </p:sp>
      <mc:AlternateContent xmlns:mc="http://schemas.openxmlformats.org/markup-compatibility/2006" xmlns:a14="http://schemas.microsoft.com/office/drawing/2010/main">
        <mc:Choice Requires="a14">
          <p:sp>
            <p:nvSpPr>
              <p:cNvPr id="6" name="TextBox 5"/>
              <p:cNvSpPr txBox="1"/>
              <p:nvPr/>
            </p:nvSpPr>
            <p:spPr>
              <a:xfrm>
                <a:off x="3789680" y="3589489"/>
                <a:ext cx="5628640" cy="2308324"/>
              </a:xfrm>
              <a:prstGeom prst="rect">
                <a:avLst/>
              </a:prstGeom>
              <a:noFill/>
            </p:spPr>
            <p:txBody>
              <a:bodyPr wrap="square" rtlCol="0">
                <a:spAutoFit/>
              </a:bodyPr>
              <a:lstStyle/>
              <a:p>
                <a:r>
                  <a:rPr lang="en-US" dirty="0">
                    <a:solidFill>
                      <a:srgbClr val="C00000"/>
                    </a:solidFill>
                  </a:rPr>
                  <a:t>Two popular models:</a:t>
                </a:r>
              </a:p>
              <a:p>
                <a:r>
                  <a:rPr lang="en-US" dirty="0">
                    <a:solidFill>
                      <a:schemeClr val="tx2"/>
                    </a:solidFill>
                  </a:rPr>
                  <a:t>Hamming Weight: </a:t>
                </a:r>
                <a:r>
                  <a:rPr lang="en-US" dirty="0"/>
                  <a:t>Power consumption at time t of a CMOS gate (see fig), depends on </a:t>
                </a:r>
                <a:r>
                  <a:rPr lang="en-US" dirty="0" err="1"/>
                  <a:t>v</a:t>
                </a:r>
                <a:r>
                  <a:rPr lang="en-US" baseline="-25000" dirty="0" err="1"/>
                  <a:t>t</a:t>
                </a:r>
                <a:r>
                  <a:rPr lang="en-US" dirty="0"/>
                  <a:t>, the value at time t. Considering, a register with value v1, P=HW(v1)</a:t>
                </a:r>
              </a:p>
              <a:p>
                <a:endParaRPr lang="en-US" dirty="0"/>
              </a:p>
              <a:p>
                <a:r>
                  <a:rPr lang="en-US" dirty="0">
                    <a:solidFill>
                      <a:schemeClr val="tx2"/>
                    </a:solidFill>
                  </a:rPr>
                  <a:t>Hamming Distance: </a:t>
                </a:r>
                <a:r>
                  <a:rPr lang="en-US" dirty="0"/>
                  <a:t>Power consumption at time t depends on </a:t>
                </a:r>
                <a:r>
                  <a:rPr lang="en-US" dirty="0" err="1"/>
                  <a:t>v</a:t>
                </a:r>
                <a:r>
                  <a:rPr lang="en-US" baseline="-25000" dirty="0" err="1"/>
                  <a:t>t</a:t>
                </a:r>
                <a:r>
                  <a:rPr lang="en-US" dirty="0"/>
                  <a:t> and v</a:t>
                </a:r>
                <a:r>
                  <a:rPr lang="en-US" baseline="-25000" dirty="0"/>
                  <a:t>t-1</a:t>
                </a:r>
                <a:r>
                  <a:rPr lang="en-US" dirty="0"/>
                  <a:t>. Again for a register with transition v0--&gt;v1, P=HD(v0,v1)=HW(v0</a:t>
                </a:r>
                <a14:m>
                  <m:oMath xmlns:m="http://schemas.openxmlformats.org/officeDocument/2006/math">
                    <m:r>
                      <a:rPr lang="en-US" b="0" i="1" smtClean="0">
                        <a:latin typeface="Cambria Math" charset="0"/>
                      </a:rPr>
                      <m:t>⊕</m:t>
                    </m:r>
                  </m:oMath>
                </a14:m>
                <a:r>
                  <a:rPr lang="en-US" dirty="0"/>
                  <a:t>v1)</a:t>
                </a:r>
              </a:p>
            </p:txBody>
          </p:sp>
        </mc:Choice>
        <mc:Fallback xmlns="">
          <p:sp>
            <p:nvSpPr>
              <p:cNvPr id="6" name="TextBox 5"/>
              <p:cNvSpPr txBox="1">
                <a:spLocks noRot="1" noChangeAspect="1" noMove="1" noResize="1" noEditPoints="1" noAdjustHandles="1" noChangeArrowheads="1" noChangeShapeType="1" noTextEdit="1"/>
              </p:cNvSpPr>
              <p:nvPr/>
            </p:nvSpPr>
            <p:spPr>
              <a:xfrm>
                <a:off x="3789680" y="3589489"/>
                <a:ext cx="5628640" cy="2308324"/>
              </a:xfrm>
              <a:prstGeom prst="rect">
                <a:avLst/>
              </a:prstGeom>
              <a:blipFill rotWithShape="0">
                <a:blip r:embed="rId3"/>
                <a:stretch>
                  <a:fillRect l="-975" t="-1587" r="-1300" b="-3439"/>
                </a:stretch>
              </a:blipFill>
            </p:spPr>
            <p:txBody>
              <a:bodyPr/>
              <a:lstStyle/>
              <a:p>
                <a:r>
                  <a:rPr lang="en-US">
                    <a:noFill/>
                  </a:rPr>
                  <a:t> </a:t>
                </a:r>
              </a:p>
            </p:txBody>
          </p:sp>
        </mc:Fallback>
      </mc:AlternateContent>
      <p:sp>
        <p:nvSpPr>
          <p:cNvPr id="7" name="TextBox 6"/>
          <p:cNvSpPr txBox="1"/>
          <p:nvPr/>
        </p:nvSpPr>
        <p:spPr>
          <a:xfrm>
            <a:off x="2783840" y="3061192"/>
            <a:ext cx="548640" cy="369332"/>
          </a:xfrm>
          <a:prstGeom prst="rect">
            <a:avLst/>
          </a:prstGeom>
          <a:noFill/>
        </p:spPr>
        <p:txBody>
          <a:bodyPr wrap="square" rtlCol="0">
            <a:spAutoFit/>
          </a:bodyPr>
          <a:lstStyle/>
          <a:p>
            <a:r>
              <a:rPr lang="en-US" dirty="0" err="1">
                <a:solidFill>
                  <a:srgbClr val="C00000"/>
                </a:solidFill>
              </a:rPr>
              <a:t>v</a:t>
            </a:r>
            <a:r>
              <a:rPr lang="en-US" baseline="-25000" dirty="0" err="1">
                <a:solidFill>
                  <a:srgbClr val="C00000"/>
                </a:solidFill>
              </a:rPr>
              <a:t>t</a:t>
            </a:r>
            <a:endParaRPr lang="en-US" baseline="-25000" dirty="0">
              <a:solidFill>
                <a:srgbClr val="C00000"/>
              </a:solidFill>
            </a:endParaRPr>
          </a:p>
        </p:txBody>
      </p:sp>
    </p:spTree>
    <p:extLst>
      <p:ext uri="{BB962C8B-B14F-4D97-AF65-F5344CB8AC3E}">
        <p14:creationId xmlns:p14="http://schemas.microsoft.com/office/powerpoint/2010/main" val="5933773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2984" y="144929"/>
            <a:ext cx="10515600" cy="1325563"/>
          </a:xfrm>
        </p:spPr>
        <p:txBody>
          <a:bodyPr/>
          <a:lstStyle/>
          <a:p>
            <a:r>
              <a:rPr lang="en-US" dirty="0"/>
              <a:t>An Example Model </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016" y="1086444"/>
            <a:ext cx="3886200" cy="2440976"/>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20446" y="3392425"/>
            <a:ext cx="3775202" cy="2442198"/>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94284" y="903236"/>
            <a:ext cx="3801364" cy="2489189"/>
          </a:xfrm>
          <a:prstGeom prst="rect">
            <a:avLst/>
          </a:prstGeom>
        </p:spPr>
      </p:pic>
      <p:sp>
        <p:nvSpPr>
          <p:cNvPr id="9" name="TextBox 8"/>
          <p:cNvSpPr txBox="1"/>
          <p:nvPr/>
        </p:nvSpPr>
        <p:spPr>
          <a:xfrm>
            <a:off x="252984" y="3621024"/>
            <a:ext cx="3666744" cy="1477328"/>
          </a:xfrm>
          <a:prstGeom prst="rect">
            <a:avLst/>
          </a:prstGeom>
          <a:solidFill>
            <a:schemeClr val="accent4">
              <a:lumMod val="40000"/>
              <a:lumOff val="60000"/>
            </a:schemeClr>
          </a:solidFill>
          <a:ln>
            <a:solidFill>
              <a:schemeClr val="accent1"/>
            </a:solidFill>
          </a:ln>
        </p:spPr>
        <p:txBody>
          <a:bodyPr wrap="square" rtlCol="0">
            <a:spAutoFit/>
          </a:bodyPr>
          <a:lstStyle/>
          <a:p>
            <a:r>
              <a:rPr lang="en-US" dirty="0"/>
              <a:t>A Linear Feedback Shift Register (LFSR), and a nonlinear function</a:t>
            </a:r>
          </a:p>
          <a:p>
            <a:r>
              <a:rPr lang="en-US" dirty="0"/>
              <a:t>is implemented on Xilinx</a:t>
            </a:r>
          </a:p>
          <a:p>
            <a:r>
              <a:rPr lang="en-US" dirty="0"/>
              <a:t>FPGA platform XC3S400-5PQ208 device</a:t>
            </a:r>
          </a:p>
        </p:txBody>
      </p:sp>
      <p:sp>
        <p:nvSpPr>
          <p:cNvPr id="10" name="TextBox 9"/>
          <p:cNvSpPr txBox="1"/>
          <p:nvPr/>
        </p:nvSpPr>
        <p:spPr>
          <a:xfrm>
            <a:off x="8513064" y="996696"/>
            <a:ext cx="2971800" cy="1754326"/>
          </a:xfrm>
          <a:prstGeom prst="rect">
            <a:avLst/>
          </a:prstGeom>
          <a:solidFill>
            <a:schemeClr val="accent4">
              <a:lumMod val="40000"/>
              <a:lumOff val="60000"/>
            </a:schemeClr>
          </a:solidFill>
          <a:ln>
            <a:solidFill>
              <a:schemeClr val="accent1"/>
            </a:solidFill>
          </a:ln>
        </p:spPr>
        <p:txBody>
          <a:bodyPr wrap="square" rtlCol="0">
            <a:spAutoFit/>
          </a:bodyPr>
          <a:lstStyle/>
          <a:p>
            <a:r>
              <a:rPr lang="en-US" dirty="0"/>
              <a:t>Actual power traces taken as voltage drop. The</a:t>
            </a:r>
          </a:p>
          <a:p>
            <a:r>
              <a:rPr lang="en-US" dirty="0"/>
              <a:t>power traces for 80 consecutive clock cycles after de-asserting reset</a:t>
            </a:r>
          </a:p>
          <a:p>
            <a:endParaRPr lang="en-US" dirty="0"/>
          </a:p>
        </p:txBody>
      </p:sp>
      <p:sp>
        <p:nvSpPr>
          <p:cNvPr id="11" name="TextBox 10"/>
          <p:cNvSpPr txBox="1"/>
          <p:nvPr/>
        </p:nvSpPr>
        <p:spPr>
          <a:xfrm>
            <a:off x="8564880" y="3392425"/>
            <a:ext cx="2203704" cy="1200329"/>
          </a:xfrm>
          <a:prstGeom prst="rect">
            <a:avLst/>
          </a:prstGeom>
          <a:solidFill>
            <a:schemeClr val="accent4">
              <a:lumMod val="40000"/>
              <a:lumOff val="60000"/>
            </a:schemeClr>
          </a:solidFill>
          <a:ln>
            <a:solidFill>
              <a:schemeClr val="accent1"/>
            </a:solidFill>
          </a:ln>
        </p:spPr>
        <p:txBody>
          <a:bodyPr wrap="square" rtlCol="0">
            <a:spAutoFit/>
          </a:bodyPr>
          <a:lstStyle/>
          <a:p>
            <a:r>
              <a:rPr lang="en-US" dirty="0"/>
              <a:t>Power </a:t>
            </a:r>
            <a:r>
              <a:rPr lang="en-US"/>
              <a:t>Simulation using Hamming Weight and Hamming Distance Models</a:t>
            </a:r>
          </a:p>
        </p:txBody>
      </p:sp>
    </p:spTree>
    <p:extLst>
      <p:ext uri="{BB962C8B-B14F-4D97-AF65-F5344CB8AC3E}">
        <p14:creationId xmlns:p14="http://schemas.microsoft.com/office/powerpoint/2010/main" val="12035393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do Gates Leak?</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79832" y="1276985"/>
                <a:ext cx="5535168" cy="3221863"/>
              </a:xfrm>
            </p:spPr>
            <p:txBody>
              <a:bodyPr>
                <a:normAutofit/>
              </a:bodyPr>
              <a:lstStyle/>
              <a:p>
                <a:r>
                  <a:rPr lang="en-US" sz="2000" dirty="0"/>
                  <a:t>Consider, a gate say AND gate: </a:t>
                </a:r>
                <a14:m>
                  <m:oMath xmlns:m="http://schemas.openxmlformats.org/officeDocument/2006/math">
                    <m:r>
                      <a:rPr lang="en-US" sz="2000" b="0" i="1" smtClean="0">
                        <a:latin typeface="Cambria Math" charset="0"/>
                      </a:rPr>
                      <m:t>𝑦</m:t>
                    </m:r>
                    <m:r>
                      <a:rPr lang="en-US" sz="2000" b="0" i="1" smtClean="0">
                        <a:latin typeface="Cambria Math" charset="0"/>
                      </a:rPr>
                      <m:t>=</m:t>
                    </m:r>
                    <m:r>
                      <a:rPr lang="en-US" sz="2000" b="0" i="1" smtClean="0">
                        <a:latin typeface="Cambria Math" charset="0"/>
                      </a:rPr>
                      <m:t>𝑎</m:t>
                    </m:r>
                    <m:r>
                      <a:rPr lang="en-US" sz="2000" b="0" i="1" smtClean="0">
                        <a:latin typeface="Cambria Math" charset="0"/>
                      </a:rPr>
                      <m:t>∧</m:t>
                    </m:r>
                    <m:r>
                      <a:rPr lang="en-US" sz="2000" b="0" i="1" smtClean="0">
                        <a:latin typeface="Cambria Math" charset="0"/>
                      </a:rPr>
                      <m:t>𝑏</m:t>
                    </m:r>
                  </m:oMath>
                </a14:m>
                <a:r>
                  <a:rPr lang="en-US" sz="2000" dirty="0"/>
                  <a:t>, where</a:t>
                </a:r>
                <a14:m>
                  <m:oMath xmlns:m="http://schemas.openxmlformats.org/officeDocument/2006/math">
                    <m:r>
                      <a:rPr lang="en-US" sz="2000" i="1">
                        <a:latin typeface="Cambria Math" charset="0"/>
                      </a:rPr>
                      <m:t>𝑦</m:t>
                    </m:r>
                    <m:r>
                      <a:rPr lang="en-US" sz="2000" b="0" i="1" smtClean="0">
                        <a:latin typeface="Cambria Math" charset="0"/>
                      </a:rPr>
                      <m:t>, </m:t>
                    </m:r>
                    <m:r>
                      <a:rPr lang="en-US" sz="2000" b="0" i="1" smtClean="0">
                        <a:latin typeface="Cambria Math" charset="0"/>
                      </a:rPr>
                      <m:t>𝑎</m:t>
                    </m:r>
                  </m:oMath>
                </a14:m>
                <a:r>
                  <a:rPr lang="en-US" sz="2000" dirty="0"/>
                  <a:t> and </a:t>
                </a:r>
                <a14:m>
                  <m:oMath xmlns:m="http://schemas.openxmlformats.org/officeDocument/2006/math">
                    <m:r>
                      <a:rPr lang="en-US" sz="2000" b="0" i="1" smtClean="0">
                        <a:latin typeface="Cambria Math" charset="0"/>
                      </a:rPr>
                      <m:t>𝑏</m:t>
                    </m:r>
                  </m:oMath>
                </a14:m>
                <a:r>
                  <a:rPr lang="en-US" sz="2000" dirty="0"/>
                  <a:t> are bits.</a:t>
                </a:r>
              </a:p>
              <a:p>
                <a:r>
                  <a:rPr lang="en-US" sz="2000" dirty="0"/>
                  <a:t>Consider, 4 different energy levels due to the transitions of the gate: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charset="0"/>
                          </a:rPr>
                          <m:t>𝐸</m:t>
                        </m:r>
                      </m:e>
                      <m:sub>
                        <m:r>
                          <a:rPr lang="en-US" sz="2000" b="0" i="1" smtClean="0">
                            <a:latin typeface="Cambria Math" charset="0"/>
                          </a:rPr>
                          <m:t>0→0</m:t>
                        </m:r>
                      </m:sub>
                    </m:sSub>
                    <m:r>
                      <a:rPr lang="en-US" sz="2000" b="0" i="1" smtClean="0">
                        <a:latin typeface="Cambria Math" charset="0"/>
                      </a:rPr>
                      <m:t>, </m:t>
                    </m:r>
                    <m:sSub>
                      <m:sSubPr>
                        <m:ctrlPr>
                          <a:rPr lang="en-US" sz="2000" b="0" i="1" smtClean="0">
                            <a:latin typeface="Cambria Math" panose="02040503050406030204" pitchFamily="18" charset="0"/>
                          </a:rPr>
                        </m:ctrlPr>
                      </m:sSubPr>
                      <m:e>
                        <m:r>
                          <a:rPr lang="en-US" sz="2000" b="0" i="1" smtClean="0">
                            <a:latin typeface="Cambria Math" charset="0"/>
                          </a:rPr>
                          <m:t>𝐸</m:t>
                        </m:r>
                      </m:e>
                      <m:sub>
                        <m:r>
                          <a:rPr lang="en-US" sz="2000" b="0" i="1" smtClean="0">
                            <a:latin typeface="Cambria Math" charset="0"/>
                          </a:rPr>
                          <m:t>0→1</m:t>
                        </m:r>
                      </m:sub>
                    </m:sSub>
                    <m:r>
                      <a:rPr lang="en-US" sz="2000" b="0" i="1" smtClean="0">
                        <a:latin typeface="Cambria Math" charset="0"/>
                      </a:rPr>
                      <m:t>,</m:t>
                    </m:r>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b="0" i="1" smtClean="0">
                            <a:latin typeface="Cambria Math" charset="0"/>
                          </a:rPr>
                          <m:t>𝐸</m:t>
                        </m:r>
                      </m:e>
                      <m:sub>
                        <m:r>
                          <a:rPr lang="en-US" sz="2000" b="0" i="1" smtClean="0">
                            <a:latin typeface="Cambria Math" charset="0"/>
                          </a:rPr>
                          <m:t>1</m:t>
                        </m:r>
                        <m:r>
                          <a:rPr lang="en-US" sz="2000" i="1">
                            <a:latin typeface="Cambria Math" charset="0"/>
                          </a:rPr>
                          <m:t>→</m:t>
                        </m:r>
                        <m:r>
                          <a:rPr lang="en-US" sz="2000" b="0" i="1" smtClean="0">
                            <a:latin typeface="Cambria Math" charset="0"/>
                          </a:rPr>
                          <m:t>0</m:t>
                        </m:r>
                      </m:sub>
                    </m:sSub>
                  </m:oMath>
                </a14:m>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b="0" i="1" smtClean="0">
                            <a:latin typeface="Cambria Math" charset="0"/>
                          </a:rPr>
                          <m:t>𝐸</m:t>
                        </m:r>
                      </m:e>
                      <m:sub>
                        <m:r>
                          <a:rPr lang="en-US" sz="2000" b="0" i="1" smtClean="0">
                            <a:latin typeface="Cambria Math" charset="0"/>
                          </a:rPr>
                          <m:t>1</m:t>
                        </m:r>
                        <m:r>
                          <a:rPr lang="en-US" sz="2000" i="1">
                            <a:latin typeface="Cambria Math" charset="0"/>
                          </a:rPr>
                          <m:t>→1</m:t>
                        </m:r>
                      </m:sub>
                    </m:sSub>
                  </m:oMath>
                </a14:m>
                <a:r>
                  <a:rPr lang="en-US" sz="2000" dirty="0"/>
                  <a:t>.</a:t>
                </a:r>
              </a:p>
              <a:p>
                <a:r>
                  <a:rPr lang="en-US" sz="2000" dirty="0"/>
                  <a:t>Consider the transitions of the gate in the following table, and the energy levels due to the transitions.</a:t>
                </a:r>
              </a:p>
              <a:p>
                <a:r>
                  <a:rPr lang="en-US" sz="2000" dirty="0"/>
                  <a:t>We use it to estimate, E(q=0) and E(q=1), which are the average energy when the output bit is 0 or 1 respectively.</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79832" y="1276985"/>
                <a:ext cx="5535168" cy="3221863"/>
              </a:xfrm>
              <a:blipFill rotWithShape="0">
                <a:blip r:embed="rId2"/>
                <a:stretch>
                  <a:fillRect l="-991" t="-1890" b="-32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4" name="Table 3"/>
              <p:cNvGraphicFramePr>
                <a:graphicFrameLocks noGrp="1"/>
              </p:cNvGraphicFramePr>
              <p:nvPr>
                <p:extLst>
                  <p:ext uri="{D42A27DB-BD31-4B8C-83A1-F6EECF244321}">
                    <p14:modId xmlns:p14="http://schemas.microsoft.com/office/powerpoint/2010/main" val="1312777268"/>
                  </p:ext>
                </p:extLst>
              </p:nvPr>
            </p:nvGraphicFramePr>
            <p:xfrm>
              <a:off x="6382512" y="767461"/>
              <a:ext cx="2953512" cy="4663440"/>
            </p:xfrm>
            <a:graphic>
              <a:graphicData uri="http://schemas.openxmlformats.org/drawingml/2006/table">
                <a:tbl>
                  <a:tblPr firstRow="1" bandRow="1">
                    <a:tableStyleId>{5C22544A-7EE6-4342-B048-85BDC9FD1C3A}</a:tableStyleId>
                  </a:tblPr>
                  <a:tblGrid>
                    <a:gridCol w="738378">
                      <a:extLst>
                        <a:ext uri="{9D8B030D-6E8A-4147-A177-3AD203B41FA5}">
                          <a16:colId xmlns:a16="http://schemas.microsoft.com/office/drawing/2014/main" val="20000"/>
                        </a:ext>
                      </a:extLst>
                    </a:gridCol>
                    <a:gridCol w="738378">
                      <a:extLst>
                        <a:ext uri="{9D8B030D-6E8A-4147-A177-3AD203B41FA5}">
                          <a16:colId xmlns:a16="http://schemas.microsoft.com/office/drawing/2014/main" val="20001"/>
                        </a:ext>
                      </a:extLst>
                    </a:gridCol>
                    <a:gridCol w="738378">
                      <a:extLst>
                        <a:ext uri="{9D8B030D-6E8A-4147-A177-3AD203B41FA5}">
                          <a16:colId xmlns:a16="http://schemas.microsoft.com/office/drawing/2014/main" val="20002"/>
                        </a:ext>
                      </a:extLst>
                    </a:gridCol>
                    <a:gridCol w="738378">
                      <a:extLst>
                        <a:ext uri="{9D8B030D-6E8A-4147-A177-3AD203B41FA5}">
                          <a16:colId xmlns:a16="http://schemas.microsoft.com/office/drawing/2014/main" val="20003"/>
                        </a:ext>
                      </a:extLst>
                    </a:gridCol>
                  </a:tblGrid>
                  <a:tr h="225911">
                    <a:tc>
                      <a:txBody>
                        <a:bodyPr/>
                        <a:lstStyle/>
                        <a:p>
                          <a:pPr algn="ctr"/>
                          <a:r>
                            <a:rPr lang="en-US" sz="1200" dirty="0"/>
                            <a:t>a</a:t>
                          </a:r>
                        </a:p>
                      </a:txBody>
                      <a:tcPr/>
                    </a:tc>
                    <a:tc>
                      <a:txBody>
                        <a:bodyPr/>
                        <a:lstStyle/>
                        <a:p>
                          <a:pPr algn="ctr"/>
                          <a:r>
                            <a:rPr lang="en-US" sz="1200" dirty="0"/>
                            <a:t>b</a:t>
                          </a:r>
                        </a:p>
                      </a:txBody>
                      <a:tcPr/>
                    </a:tc>
                    <a:tc>
                      <a:txBody>
                        <a:bodyPr/>
                        <a:lstStyle/>
                        <a:p>
                          <a:pPr algn="ctr"/>
                          <a:r>
                            <a:rPr lang="en-US" sz="1200" dirty="0"/>
                            <a:t>y</a:t>
                          </a:r>
                        </a:p>
                      </a:txBody>
                      <a:tcPr/>
                    </a:tc>
                    <a:tc>
                      <a:txBody>
                        <a:bodyPr/>
                        <a:lstStyle/>
                        <a:p>
                          <a:pPr algn="ctr"/>
                          <a:r>
                            <a:rPr lang="en-US" sz="1200" dirty="0"/>
                            <a:t>Energy</a:t>
                          </a:r>
                        </a:p>
                      </a:txBody>
                      <a:tcPr/>
                    </a:tc>
                    <a:extLst>
                      <a:ext uri="{0D108BD9-81ED-4DB2-BD59-A6C34878D82A}">
                        <a16:rowId xmlns:a16="http://schemas.microsoft.com/office/drawing/2014/main" val="10000"/>
                      </a:ext>
                    </a:extLst>
                  </a:tr>
                  <a:tr h="225911">
                    <a:tc>
                      <a:txBody>
                        <a:bodyPr/>
                        <a:lstStyle/>
                        <a:p>
                          <a:pPr algn="ctr"/>
                          <a:r>
                            <a:rPr lang="en-US" sz="1200" dirty="0"/>
                            <a:t>0</a:t>
                          </a:r>
                          <a:r>
                            <a:rPr lang="en-US" sz="1200" dirty="0">
                              <a:sym typeface="Wingdings"/>
                            </a:rPr>
                            <a:t>0</a:t>
                          </a:r>
                          <a:endParaRPr lang="en-US" sz="1200" dirty="0"/>
                        </a:p>
                      </a:txBody>
                      <a:tcPr>
                        <a:solidFill>
                          <a:schemeClr val="accent6">
                            <a:lumMod val="20000"/>
                            <a:lumOff val="80000"/>
                          </a:schemeClr>
                        </a:solidFill>
                      </a:tcPr>
                    </a:tc>
                    <a:tc>
                      <a:txBody>
                        <a:bodyPr/>
                        <a:lstStyle/>
                        <a:p>
                          <a:pPr algn="ctr"/>
                          <a:r>
                            <a:rPr lang="en-US" sz="1200" dirty="0"/>
                            <a:t>0</a:t>
                          </a:r>
                          <a:r>
                            <a:rPr lang="en-US" sz="1200" dirty="0">
                              <a:sym typeface="Wingdings"/>
                            </a:rPr>
                            <a:t>0</a:t>
                          </a:r>
                          <a:endParaRPr lang="en-US" sz="1200" dirty="0"/>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dirty="0"/>
                            <a:t>0</a:t>
                          </a:r>
                          <a:r>
                            <a:rPr lang="en-US" sz="1200" dirty="0">
                              <a:sym typeface="Wingdings"/>
                            </a:rPr>
                            <a:t>0</a:t>
                          </a:r>
                          <a:endParaRPr lang="en-US" sz="1200" dirty="0"/>
                        </a:p>
                      </a:txBody>
                      <a:tcPr>
                        <a:solidFill>
                          <a:schemeClr val="accent6">
                            <a:lumMod val="20000"/>
                            <a:lumOff val="80000"/>
                          </a:schemeClr>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1200" b="1" i="1" smtClean="0">
                                        <a:latin typeface="Cambria Math" panose="02040503050406030204" pitchFamily="18" charset="0"/>
                                      </a:rPr>
                                    </m:ctrlPr>
                                  </m:sSubPr>
                                  <m:e>
                                    <m:r>
                                      <a:rPr lang="en-US" sz="1200" b="1" i="1" smtClean="0">
                                        <a:latin typeface="Cambria Math" charset="0"/>
                                      </a:rPr>
                                      <m:t>𝑬</m:t>
                                    </m:r>
                                  </m:e>
                                  <m:sub>
                                    <m:r>
                                      <a:rPr lang="en-US" sz="1200" b="1" i="1" smtClean="0">
                                        <a:latin typeface="Cambria Math" charset="0"/>
                                      </a:rPr>
                                      <m:t>𝟎</m:t>
                                    </m:r>
                                    <m:r>
                                      <a:rPr lang="en-US" sz="1200" b="1" i="1" smtClean="0">
                                        <a:latin typeface="Cambria Math" charset="0"/>
                                      </a:rPr>
                                      <m:t>→</m:t>
                                    </m:r>
                                    <m:r>
                                      <a:rPr lang="en-US" sz="1200" b="1" i="1" smtClean="0">
                                        <a:latin typeface="Cambria Math" charset="0"/>
                                      </a:rPr>
                                      <m:t>𝟎</m:t>
                                    </m:r>
                                  </m:sub>
                                </m:sSub>
                              </m:oMath>
                            </m:oMathPara>
                          </a14:m>
                          <a:endParaRPr lang="en-US" sz="1200" b="1" dirty="0"/>
                        </a:p>
                      </a:txBody>
                      <a:tcPr>
                        <a:solidFill>
                          <a:schemeClr val="accent6">
                            <a:lumMod val="20000"/>
                            <a:lumOff val="80000"/>
                          </a:schemeClr>
                        </a:solidFill>
                      </a:tcPr>
                    </a:tc>
                    <a:extLst>
                      <a:ext uri="{0D108BD9-81ED-4DB2-BD59-A6C34878D82A}">
                        <a16:rowId xmlns:a16="http://schemas.microsoft.com/office/drawing/2014/main" val="10001"/>
                      </a:ext>
                    </a:extLst>
                  </a:tr>
                  <a:tr h="22591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dirty="0"/>
                            <a:t>0</a:t>
                          </a:r>
                          <a:r>
                            <a:rPr lang="en-US" sz="1200" dirty="0">
                              <a:sym typeface="Wingdings"/>
                            </a:rPr>
                            <a:t>0</a:t>
                          </a:r>
                          <a:endParaRPr lang="en-US" sz="1200" dirty="0"/>
                        </a:p>
                      </a:txBody>
                      <a:tcPr>
                        <a:solidFill>
                          <a:schemeClr val="accent6">
                            <a:lumMod val="20000"/>
                            <a:lumOff val="80000"/>
                          </a:schemeClr>
                        </a:solidFill>
                      </a:tcPr>
                    </a:tc>
                    <a:tc>
                      <a:txBody>
                        <a:bodyPr/>
                        <a:lstStyle/>
                        <a:p>
                          <a:pPr algn="ctr"/>
                          <a:r>
                            <a:rPr lang="en-US" sz="1200" dirty="0"/>
                            <a:t>0</a:t>
                          </a:r>
                          <a:r>
                            <a:rPr lang="en-US" sz="1200" dirty="0">
                              <a:sym typeface="Wingdings"/>
                            </a:rPr>
                            <a:t>1</a:t>
                          </a:r>
                          <a:endParaRPr lang="en-US" sz="1200" dirty="0"/>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dirty="0"/>
                            <a:t>0</a:t>
                          </a:r>
                          <a:r>
                            <a:rPr lang="en-US" sz="1200" dirty="0">
                              <a:sym typeface="Wingdings"/>
                            </a:rPr>
                            <a:t>0</a:t>
                          </a:r>
                          <a:endParaRPr lang="en-US" sz="1200" dirty="0"/>
                        </a:p>
                      </a:txBody>
                      <a:tcPr>
                        <a:solidFill>
                          <a:schemeClr val="accent6">
                            <a:lumMod val="20000"/>
                            <a:lumOff val="80000"/>
                          </a:schemeClr>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1200" b="1" i="1" smtClean="0">
                                        <a:latin typeface="Cambria Math" panose="02040503050406030204" pitchFamily="18" charset="0"/>
                                      </a:rPr>
                                    </m:ctrlPr>
                                  </m:sSubPr>
                                  <m:e>
                                    <m:r>
                                      <a:rPr lang="en-US" sz="1200" b="1" i="1" smtClean="0">
                                        <a:latin typeface="Cambria Math" charset="0"/>
                                      </a:rPr>
                                      <m:t>𝑬</m:t>
                                    </m:r>
                                  </m:e>
                                  <m:sub>
                                    <m:r>
                                      <a:rPr lang="en-US" sz="1200" b="1" i="1" smtClean="0">
                                        <a:latin typeface="Cambria Math" charset="0"/>
                                      </a:rPr>
                                      <m:t>𝟎</m:t>
                                    </m:r>
                                    <m:r>
                                      <a:rPr lang="en-US" sz="1200" b="1" i="1" smtClean="0">
                                        <a:latin typeface="Cambria Math" charset="0"/>
                                      </a:rPr>
                                      <m:t>→</m:t>
                                    </m:r>
                                    <m:r>
                                      <a:rPr lang="en-US" sz="1200" b="1" i="1" smtClean="0">
                                        <a:latin typeface="Cambria Math" charset="0"/>
                                      </a:rPr>
                                      <m:t>𝟎</m:t>
                                    </m:r>
                                  </m:sub>
                                </m:sSub>
                              </m:oMath>
                            </m:oMathPara>
                          </a14:m>
                          <a:endParaRPr lang="en-US" sz="1200" b="1" dirty="0"/>
                        </a:p>
                      </a:txBody>
                      <a:tcPr>
                        <a:solidFill>
                          <a:schemeClr val="accent6">
                            <a:lumMod val="20000"/>
                            <a:lumOff val="80000"/>
                          </a:schemeClr>
                        </a:solidFill>
                      </a:tcPr>
                    </a:tc>
                    <a:extLst>
                      <a:ext uri="{0D108BD9-81ED-4DB2-BD59-A6C34878D82A}">
                        <a16:rowId xmlns:a16="http://schemas.microsoft.com/office/drawing/2014/main" val="10002"/>
                      </a:ext>
                    </a:extLst>
                  </a:tr>
                  <a:tr h="22591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dirty="0"/>
                            <a:t>0</a:t>
                          </a:r>
                          <a:r>
                            <a:rPr lang="en-US" sz="1200" dirty="0">
                              <a:sym typeface="Wingdings"/>
                            </a:rPr>
                            <a:t>0</a:t>
                          </a:r>
                          <a:endParaRPr lang="en-US" sz="1200" dirty="0"/>
                        </a:p>
                      </a:txBody>
                      <a:tcPr>
                        <a:solidFill>
                          <a:schemeClr val="accent6">
                            <a:lumMod val="20000"/>
                            <a:lumOff val="80000"/>
                          </a:schemeClr>
                        </a:solidFill>
                      </a:tcPr>
                    </a:tc>
                    <a:tc>
                      <a:txBody>
                        <a:bodyPr/>
                        <a:lstStyle/>
                        <a:p>
                          <a:pPr algn="ctr"/>
                          <a:r>
                            <a:rPr lang="en-US" sz="1200" dirty="0"/>
                            <a:t>1</a:t>
                          </a:r>
                          <a:r>
                            <a:rPr lang="en-US" sz="1200" dirty="0">
                              <a:sym typeface="Wingdings"/>
                            </a:rPr>
                            <a:t>0</a:t>
                          </a:r>
                          <a:endParaRPr lang="en-US" sz="1200" dirty="0"/>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dirty="0"/>
                            <a:t>0</a:t>
                          </a:r>
                          <a:r>
                            <a:rPr lang="en-US" sz="1200" dirty="0">
                              <a:sym typeface="Wingdings"/>
                            </a:rPr>
                            <a:t>0</a:t>
                          </a:r>
                          <a:endParaRPr lang="en-US" sz="1200" dirty="0"/>
                        </a:p>
                      </a:txBody>
                      <a:tcPr>
                        <a:solidFill>
                          <a:schemeClr val="accent6">
                            <a:lumMod val="20000"/>
                            <a:lumOff val="80000"/>
                          </a:schemeClr>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1200" b="1" i="1" smtClean="0">
                                        <a:latin typeface="Cambria Math" panose="02040503050406030204" pitchFamily="18" charset="0"/>
                                      </a:rPr>
                                    </m:ctrlPr>
                                  </m:sSubPr>
                                  <m:e>
                                    <m:r>
                                      <a:rPr lang="en-US" sz="1200" b="1" i="1" smtClean="0">
                                        <a:latin typeface="Cambria Math" charset="0"/>
                                      </a:rPr>
                                      <m:t>𝑬</m:t>
                                    </m:r>
                                  </m:e>
                                  <m:sub>
                                    <m:r>
                                      <a:rPr lang="en-US" sz="1200" b="1" i="1" smtClean="0">
                                        <a:latin typeface="Cambria Math" charset="0"/>
                                      </a:rPr>
                                      <m:t>𝟎</m:t>
                                    </m:r>
                                    <m:r>
                                      <a:rPr lang="en-US" sz="1200" b="1" i="1" smtClean="0">
                                        <a:latin typeface="Cambria Math" charset="0"/>
                                      </a:rPr>
                                      <m:t>→</m:t>
                                    </m:r>
                                    <m:r>
                                      <a:rPr lang="en-US" sz="1200" b="1" i="1" smtClean="0">
                                        <a:latin typeface="Cambria Math" charset="0"/>
                                      </a:rPr>
                                      <m:t>𝟎</m:t>
                                    </m:r>
                                  </m:sub>
                                </m:sSub>
                              </m:oMath>
                            </m:oMathPara>
                          </a14:m>
                          <a:endParaRPr lang="en-US" sz="1200" b="1" dirty="0"/>
                        </a:p>
                      </a:txBody>
                      <a:tcPr>
                        <a:solidFill>
                          <a:schemeClr val="accent6">
                            <a:lumMod val="20000"/>
                            <a:lumOff val="80000"/>
                          </a:schemeClr>
                        </a:solidFill>
                      </a:tcPr>
                    </a:tc>
                    <a:extLst>
                      <a:ext uri="{0D108BD9-81ED-4DB2-BD59-A6C34878D82A}">
                        <a16:rowId xmlns:a16="http://schemas.microsoft.com/office/drawing/2014/main" val="10003"/>
                      </a:ext>
                    </a:extLst>
                  </a:tr>
                  <a:tr h="22591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dirty="0"/>
                            <a:t>0</a:t>
                          </a:r>
                          <a:r>
                            <a:rPr lang="en-US" sz="1200" dirty="0">
                              <a:sym typeface="Wingdings"/>
                            </a:rPr>
                            <a:t>0</a:t>
                          </a:r>
                          <a:endParaRPr lang="en-US" sz="1200" dirty="0"/>
                        </a:p>
                      </a:txBody>
                      <a:tcPr>
                        <a:solidFill>
                          <a:schemeClr val="accent6">
                            <a:lumMod val="20000"/>
                            <a:lumOff val="80000"/>
                          </a:schemeClr>
                        </a:solidFill>
                      </a:tcPr>
                    </a:tc>
                    <a:tc>
                      <a:txBody>
                        <a:bodyPr/>
                        <a:lstStyle/>
                        <a:p>
                          <a:pPr algn="ctr"/>
                          <a:r>
                            <a:rPr lang="en-US" sz="1200" dirty="0"/>
                            <a:t>1</a:t>
                          </a:r>
                          <a:r>
                            <a:rPr lang="en-US" sz="1200" dirty="0">
                              <a:sym typeface="Wingdings"/>
                            </a:rPr>
                            <a:t>1</a:t>
                          </a:r>
                          <a:endParaRPr lang="en-US" sz="1200" dirty="0"/>
                        </a:p>
                      </a:txBody>
                      <a:tcPr>
                        <a:solidFill>
                          <a:schemeClr val="accent6">
                            <a:lumMod val="20000"/>
                            <a:lumOff val="80000"/>
                          </a:schemeClr>
                        </a:solidFill>
                      </a:tcPr>
                    </a:tc>
                    <a:tc>
                      <a:txBody>
                        <a:bodyPr/>
                        <a:lstStyle/>
                        <a:p>
                          <a:pPr algn="ctr"/>
                          <a:r>
                            <a:rPr lang="en-US" sz="1200" dirty="0"/>
                            <a:t>0</a:t>
                          </a:r>
                          <a:r>
                            <a:rPr lang="en-US" sz="1200" dirty="0">
                              <a:sym typeface="Wingdings"/>
                            </a:rPr>
                            <a:t>0</a:t>
                          </a:r>
                          <a:endParaRPr lang="en-US" sz="1200" dirty="0"/>
                        </a:p>
                      </a:txBody>
                      <a:tcPr>
                        <a:solidFill>
                          <a:schemeClr val="accent6">
                            <a:lumMod val="20000"/>
                            <a:lumOff val="80000"/>
                          </a:schemeClr>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1200" b="1" i="1" smtClean="0">
                                        <a:latin typeface="Cambria Math" panose="02040503050406030204" pitchFamily="18" charset="0"/>
                                      </a:rPr>
                                    </m:ctrlPr>
                                  </m:sSubPr>
                                  <m:e>
                                    <m:r>
                                      <a:rPr lang="en-US" sz="1200" b="1" i="1" smtClean="0">
                                        <a:latin typeface="Cambria Math" charset="0"/>
                                      </a:rPr>
                                      <m:t>𝑬</m:t>
                                    </m:r>
                                  </m:e>
                                  <m:sub>
                                    <m:r>
                                      <a:rPr lang="en-US" sz="1200" b="1" i="1" smtClean="0">
                                        <a:latin typeface="Cambria Math" charset="0"/>
                                      </a:rPr>
                                      <m:t>𝟎</m:t>
                                    </m:r>
                                    <m:r>
                                      <a:rPr lang="en-US" sz="1200" b="1" i="1" smtClean="0">
                                        <a:latin typeface="Cambria Math" charset="0"/>
                                      </a:rPr>
                                      <m:t>→</m:t>
                                    </m:r>
                                    <m:r>
                                      <a:rPr lang="en-US" sz="1200" b="1" i="1" smtClean="0">
                                        <a:latin typeface="Cambria Math" charset="0"/>
                                      </a:rPr>
                                      <m:t>𝟎</m:t>
                                    </m:r>
                                  </m:sub>
                                </m:sSub>
                              </m:oMath>
                            </m:oMathPara>
                          </a14:m>
                          <a:endParaRPr lang="en-US" sz="1200" b="1" dirty="0"/>
                        </a:p>
                      </a:txBody>
                      <a:tcPr>
                        <a:solidFill>
                          <a:schemeClr val="accent6">
                            <a:lumMod val="20000"/>
                            <a:lumOff val="80000"/>
                          </a:schemeClr>
                        </a:solidFill>
                      </a:tcPr>
                    </a:tc>
                    <a:extLst>
                      <a:ext uri="{0D108BD9-81ED-4DB2-BD59-A6C34878D82A}">
                        <a16:rowId xmlns:a16="http://schemas.microsoft.com/office/drawing/2014/main" val="10004"/>
                      </a:ext>
                    </a:extLst>
                  </a:tr>
                  <a:tr h="22591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dirty="0"/>
                            <a:t>0</a:t>
                          </a:r>
                          <a:r>
                            <a:rPr lang="en-US" sz="1200" dirty="0">
                              <a:sym typeface="Wingdings"/>
                            </a:rPr>
                            <a:t>1</a:t>
                          </a:r>
                          <a:endParaRPr lang="en-US" sz="1200" dirty="0"/>
                        </a:p>
                      </a:txBody>
                      <a:tcPr>
                        <a:solidFill>
                          <a:schemeClr val="bg1">
                            <a:lumMod val="85000"/>
                          </a:schemeClr>
                        </a:solidFill>
                      </a:tcPr>
                    </a:tc>
                    <a:tc>
                      <a:txBody>
                        <a:bodyPr/>
                        <a:lstStyle/>
                        <a:p>
                          <a:pPr algn="ctr"/>
                          <a:r>
                            <a:rPr lang="en-US" sz="1200" dirty="0"/>
                            <a:t>0</a:t>
                          </a:r>
                          <a:r>
                            <a:rPr lang="en-US" sz="1200" dirty="0">
                              <a:sym typeface="Wingdings"/>
                            </a:rPr>
                            <a:t>0</a:t>
                          </a:r>
                          <a:endParaRPr lang="en-US" sz="1200" dirty="0"/>
                        </a:p>
                      </a:txBody>
                      <a:tcPr>
                        <a:solidFill>
                          <a:schemeClr val="bg1">
                            <a:lumMod val="8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dirty="0"/>
                            <a:t>0</a:t>
                          </a:r>
                          <a:r>
                            <a:rPr lang="en-US" sz="1200" dirty="0">
                              <a:sym typeface="Wingdings"/>
                            </a:rPr>
                            <a:t>0</a:t>
                          </a:r>
                          <a:endParaRPr lang="en-US" sz="1200" dirty="0"/>
                        </a:p>
                      </a:txBody>
                      <a:tcPr>
                        <a:solidFill>
                          <a:schemeClr val="bg1">
                            <a:lumMod val="85000"/>
                          </a:schemeClr>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1200" b="1" i="1" smtClean="0">
                                        <a:latin typeface="Cambria Math" panose="02040503050406030204" pitchFamily="18" charset="0"/>
                                      </a:rPr>
                                    </m:ctrlPr>
                                  </m:sSubPr>
                                  <m:e>
                                    <m:r>
                                      <a:rPr lang="en-US" sz="1200" b="1" i="1" smtClean="0">
                                        <a:latin typeface="Cambria Math" charset="0"/>
                                      </a:rPr>
                                      <m:t>𝑬</m:t>
                                    </m:r>
                                  </m:e>
                                  <m:sub>
                                    <m:r>
                                      <a:rPr lang="en-US" sz="1200" b="1" i="1" smtClean="0">
                                        <a:latin typeface="Cambria Math" charset="0"/>
                                      </a:rPr>
                                      <m:t>𝟎</m:t>
                                    </m:r>
                                    <m:r>
                                      <a:rPr lang="en-US" sz="1200" b="1" i="1" smtClean="0">
                                        <a:latin typeface="Cambria Math" charset="0"/>
                                      </a:rPr>
                                      <m:t>→</m:t>
                                    </m:r>
                                    <m:r>
                                      <a:rPr lang="en-US" sz="1200" b="1" i="1" smtClean="0">
                                        <a:latin typeface="Cambria Math" charset="0"/>
                                      </a:rPr>
                                      <m:t>𝟎</m:t>
                                    </m:r>
                                  </m:sub>
                                </m:sSub>
                              </m:oMath>
                            </m:oMathPara>
                          </a14:m>
                          <a:endParaRPr lang="en-US" sz="1200" b="1" dirty="0"/>
                        </a:p>
                      </a:txBody>
                      <a:tcPr>
                        <a:solidFill>
                          <a:schemeClr val="bg1">
                            <a:lumMod val="85000"/>
                          </a:schemeClr>
                        </a:solidFill>
                      </a:tcPr>
                    </a:tc>
                    <a:extLst>
                      <a:ext uri="{0D108BD9-81ED-4DB2-BD59-A6C34878D82A}">
                        <a16:rowId xmlns:a16="http://schemas.microsoft.com/office/drawing/2014/main" val="10005"/>
                      </a:ext>
                    </a:extLst>
                  </a:tr>
                  <a:tr h="22591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dirty="0"/>
                            <a:t>0</a:t>
                          </a:r>
                          <a:r>
                            <a:rPr lang="en-US" sz="1200" dirty="0">
                              <a:sym typeface="Wingdings"/>
                            </a:rPr>
                            <a:t>1</a:t>
                          </a:r>
                          <a:endParaRPr lang="en-US" sz="1200" dirty="0"/>
                        </a:p>
                      </a:txBody>
                      <a:tcPr>
                        <a:solidFill>
                          <a:schemeClr val="bg1">
                            <a:lumMod val="85000"/>
                          </a:schemeClr>
                        </a:solidFill>
                      </a:tcPr>
                    </a:tc>
                    <a:tc>
                      <a:txBody>
                        <a:bodyPr/>
                        <a:lstStyle/>
                        <a:p>
                          <a:pPr algn="ctr"/>
                          <a:r>
                            <a:rPr lang="en-US" sz="1200" dirty="0"/>
                            <a:t>0</a:t>
                          </a:r>
                          <a:r>
                            <a:rPr lang="en-US" sz="1200" dirty="0">
                              <a:sym typeface="Wingdings"/>
                            </a:rPr>
                            <a:t>1</a:t>
                          </a:r>
                          <a:endParaRPr lang="en-US" sz="1200" dirty="0"/>
                        </a:p>
                      </a:txBody>
                      <a:tcPr>
                        <a:solidFill>
                          <a:schemeClr val="bg1">
                            <a:lumMod val="8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dirty="0"/>
                            <a:t>0</a:t>
                          </a:r>
                          <a:r>
                            <a:rPr lang="en-US" sz="1200" dirty="0">
                              <a:sym typeface="Wingdings"/>
                            </a:rPr>
                            <a:t>1</a:t>
                          </a:r>
                          <a:endParaRPr lang="en-US" sz="1200" dirty="0"/>
                        </a:p>
                      </a:txBody>
                      <a:tcPr>
                        <a:solidFill>
                          <a:schemeClr val="bg1">
                            <a:lumMod val="85000"/>
                          </a:schemeClr>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1200" b="1" i="1" smtClean="0">
                                        <a:solidFill>
                                          <a:srgbClr val="C00000"/>
                                        </a:solidFill>
                                        <a:latin typeface="Cambria Math" panose="02040503050406030204" pitchFamily="18" charset="0"/>
                                      </a:rPr>
                                    </m:ctrlPr>
                                  </m:sSubPr>
                                  <m:e>
                                    <m:r>
                                      <a:rPr lang="en-US" sz="1200" b="1" i="1" smtClean="0">
                                        <a:solidFill>
                                          <a:srgbClr val="C00000"/>
                                        </a:solidFill>
                                        <a:latin typeface="Cambria Math" charset="0"/>
                                      </a:rPr>
                                      <m:t>𝑬</m:t>
                                    </m:r>
                                  </m:e>
                                  <m:sub>
                                    <m:r>
                                      <a:rPr lang="en-US" sz="1200" b="1" i="1" smtClean="0">
                                        <a:solidFill>
                                          <a:srgbClr val="C00000"/>
                                        </a:solidFill>
                                        <a:latin typeface="Cambria Math" charset="0"/>
                                      </a:rPr>
                                      <m:t>𝟎</m:t>
                                    </m:r>
                                    <m:r>
                                      <a:rPr lang="en-US" sz="1200" b="1" i="1" smtClean="0">
                                        <a:solidFill>
                                          <a:srgbClr val="C00000"/>
                                        </a:solidFill>
                                        <a:latin typeface="Cambria Math" charset="0"/>
                                      </a:rPr>
                                      <m:t>→</m:t>
                                    </m:r>
                                    <m:r>
                                      <a:rPr lang="en-US" sz="1200" b="1" i="1" smtClean="0">
                                        <a:solidFill>
                                          <a:srgbClr val="C00000"/>
                                        </a:solidFill>
                                        <a:latin typeface="Cambria Math" charset="0"/>
                                      </a:rPr>
                                      <m:t>𝟏</m:t>
                                    </m:r>
                                  </m:sub>
                                </m:sSub>
                              </m:oMath>
                            </m:oMathPara>
                          </a14:m>
                          <a:endParaRPr lang="en-US" sz="1200" b="1" dirty="0"/>
                        </a:p>
                      </a:txBody>
                      <a:tcPr>
                        <a:solidFill>
                          <a:schemeClr val="bg1">
                            <a:lumMod val="85000"/>
                          </a:schemeClr>
                        </a:solidFill>
                      </a:tcPr>
                    </a:tc>
                    <a:extLst>
                      <a:ext uri="{0D108BD9-81ED-4DB2-BD59-A6C34878D82A}">
                        <a16:rowId xmlns:a16="http://schemas.microsoft.com/office/drawing/2014/main" val="10006"/>
                      </a:ext>
                    </a:extLst>
                  </a:tr>
                  <a:tr h="22591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dirty="0"/>
                            <a:t>0</a:t>
                          </a:r>
                          <a:r>
                            <a:rPr lang="en-US" sz="1200" dirty="0">
                              <a:sym typeface="Wingdings"/>
                            </a:rPr>
                            <a:t>1</a:t>
                          </a:r>
                          <a:endParaRPr lang="en-US" sz="1200" dirty="0"/>
                        </a:p>
                      </a:txBody>
                      <a:tcPr>
                        <a:solidFill>
                          <a:schemeClr val="bg1">
                            <a:lumMod val="85000"/>
                          </a:schemeClr>
                        </a:solidFill>
                      </a:tcPr>
                    </a:tc>
                    <a:tc>
                      <a:txBody>
                        <a:bodyPr/>
                        <a:lstStyle/>
                        <a:p>
                          <a:pPr algn="ctr"/>
                          <a:r>
                            <a:rPr lang="en-US" sz="1200" dirty="0"/>
                            <a:t>1</a:t>
                          </a:r>
                          <a:r>
                            <a:rPr lang="en-US" sz="1200" dirty="0">
                              <a:sym typeface="Wingdings"/>
                            </a:rPr>
                            <a:t>0</a:t>
                          </a:r>
                          <a:endParaRPr lang="en-US" sz="1200" dirty="0"/>
                        </a:p>
                      </a:txBody>
                      <a:tcPr>
                        <a:solidFill>
                          <a:schemeClr val="bg1">
                            <a:lumMod val="85000"/>
                          </a:schemeClr>
                        </a:solidFill>
                      </a:tcPr>
                    </a:tc>
                    <a:tc>
                      <a:txBody>
                        <a:bodyPr/>
                        <a:lstStyle/>
                        <a:p>
                          <a:pPr algn="ctr"/>
                          <a:r>
                            <a:rPr lang="en-US" sz="1200" dirty="0"/>
                            <a:t>0</a:t>
                          </a:r>
                          <a:r>
                            <a:rPr lang="en-US" sz="1200" dirty="0">
                              <a:sym typeface="Wingdings"/>
                            </a:rPr>
                            <a:t>0</a:t>
                          </a:r>
                          <a:endParaRPr lang="en-US" sz="1200" dirty="0"/>
                        </a:p>
                      </a:txBody>
                      <a:tcPr>
                        <a:solidFill>
                          <a:schemeClr val="bg1">
                            <a:lumMod val="85000"/>
                          </a:schemeClr>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1200" b="1" i="1" smtClean="0">
                                        <a:latin typeface="Cambria Math" panose="02040503050406030204" pitchFamily="18" charset="0"/>
                                      </a:rPr>
                                    </m:ctrlPr>
                                  </m:sSubPr>
                                  <m:e>
                                    <m:r>
                                      <a:rPr lang="en-US" sz="1200" b="1" i="1" smtClean="0">
                                        <a:latin typeface="Cambria Math" charset="0"/>
                                      </a:rPr>
                                      <m:t>𝑬</m:t>
                                    </m:r>
                                  </m:e>
                                  <m:sub>
                                    <m:r>
                                      <a:rPr lang="en-US" sz="1200" b="1" i="1" smtClean="0">
                                        <a:latin typeface="Cambria Math" charset="0"/>
                                      </a:rPr>
                                      <m:t>𝟎</m:t>
                                    </m:r>
                                    <m:r>
                                      <a:rPr lang="en-US" sz="1200" b="1" i="1" smtClean="0">
                                        <a:latin typeface="Cambria Math" charset="0"/>
                                      </a:rPr>
                                      <m:t>→</m:t>
                                    </m:r>
                                    <m:r>
                                      <a:rPr lang="en-US" sz="1200" b="1" i="1" smtClean="0">
                                        <a:latin typeface="Cambria Math" charset="0"/>
                                      </a:rPr>
                                      <m:t>𝟎</m:t>
                                    </m:r>
                                  </m:sub>
                                </m:sSub>
                              </m:oMath>
                            </m:oMathPara>
                          </a14:m>
                          <a:endParaRPr lang="en-US" sz="1200" b="1" dirty="0"/>
                        </a:p>
                      </a:txBody>
                      <a:tcPr>
                        <a:solidFill>
                          <a:schemeClr val="bg1">
                            <a:lumMod val="85000"/>
                          </a:schemeClr>
                        </a:solidFill>
                      </a:tcPr>
                    </a:tc>
                    <a:extLst>
                      <a:ext uri="{0D108BD9-81ED-4DB2-BD59-A6C34878D82A}">
                        <a16:rowId xmlns:a16="http://schemas.microsoft.com/office/drawing/2014/main" val="10007"/>
                      </a:ext>
                    </a:extLst>
                  </a:tr>
                  <a:tr h="22591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dirty="0"/>
                            <a:t>0</a:t>
                          </a:r>
                          <a:r>
                            <a:rPr lang="en-US" sz="1200" dirty="0">
                              <a:sym typeface="Wingdings"/>
                            </a:rPr>
                            <a:t>1</a:t>
                          </a:r>
                          <a:endParaRPr lang="en-US" sz="1200" dirty="0"/>
                        </a:p>
                      </a:txBody>
                      <a:tcPr>
                        <a:solidFill>
                          <a:schemeClr val="bg1">
                            <a:lumMod val="85000"/>
                          </a:schemeClr>
                        </a:solidFill>
                      </a:tcPr>
                    </a:tc>
                    <a:tc>
                      <a:txBody>
                        <a:bodyPr/>
                        <a:lstStyle/>
                        <a:p>
                          <a:pPr algn="ctr"/>
                          <a:r>
                            <a:rPr lang="en-US" sz="1200" dirty="0"/>
                            <a:t>1</a:t>
                          </a:r>
                          <a:r>
                            <a:rPr lang="en-US" sz="1200" dirty="0">
                              <a:sym typeface="Wingdings"/>
                            </a:rPr>
                            <a:t>1</a:t>
                          </a:r>
                          <a:endParaRPr lang="en-US" sz="1200" dirty="0"/>
                        </a:p>
                      </a:txBody>
                      <a:tcPr>
                        <a:solidFill>
                          <a:schemeClr val="bg1">
                            <a:lumMod val="85000"/>
                          </a:schemeClr>
                        </a:solidFill>
                      </a:tcPr>
                    </a:tc>
                    <a:tc>
                      <a:txBody>
                        <a:bodyPr/>
                        <a:lstStyle/>
                        <a:p>
                          <a:pPr algn="ctr"/>
                          <a:r>
                            <a:rPr lang="en-US" sz="1200" dirty="0"/>
                            <a:t>0</a:t>
                          </a:r>
                          <a:r>
                            <a:rPr lang="en-US" sz="1200" dirty="0">
                              <a:sym typeface="Wingdings"/>
                            </a:rPr>
                            <a:t>1</a:t>
                          </a:r>
                          <a:endParaRPr lang="en-US" sz="1200" dirty="0"/>
                        </a:p>
                      </a:txBody>
                      <a:tcPr>
                        <a:solidFill>
                          <a:schemeClr val="bg1">
                            <a:lumMod val="85000"/>
                          </a:schemeClr>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1200" b="1" i="1" smtClean="0">
                                        <a:solidFill>
                                          <a:srgbClr val="C00000"/>
                                        </a:solidFill>
                                        <a:latin typeface="Cambria Math" panose="02040503050406030204" pitchFamily="18" charset="0"/>
                                      </a:rPr>
                                    </m:ctrlPr>
                                  </m:sSubPr>
                                  <m:e>
                                    <m:r>
                                      <a:rPr lang="en-US" sz="1200" b="1" i="1" smtClean="0">
                                        <a:solidFill>
                                          <a:srgbClr val="C00000"/>
                                        </a:solidFill>
                                        <a:latin typeface="Cambria Math" charset="0"/>
                                      </a:rPr>
                                      <m:t>𝑬</m:t>
                                    </m:r>
                                  </m:e>
                                  <m:sub>
                                    <m:r>
                                      <a:rPr lang="en-US" sz="1200" b="1" i="1" smtClean="0">
                                        <a:solidFill>
                                          <a:srgbClr val="C00000"/>
                                        </a:solidFill>
                                        <a:latin typeface="Cambria Math" charset="0"/>
                                      </a:rPr>
                                      <m:t>𝟎</m:t>
                                    </m:r>
                                    <m:r>
                                      <a:rPr lang="en-US" sz="1200" b="1" i="1" smtClean="0">
                                        <a:solidFill>
                                          <a:srgbClr val="C00000"/>
                                        </a:solidFill>
                                        <a:latin typeface="Cambria Math" charset="0"/>
                                      </a:rPr>
                                      <m:t>→</m:t>
                                    </m:r>
                                    <m:r>
                                      <a:rPr lang="en-US" sz="1200" b="1" i="1" smtClean="0">
                                        <a:solidFill>
                                          <a:srgbClr val="C00000"/>
                                        </a:solidFill>
                                        <a:latin typeface="Cambria Math" charset="0"/>
                                      </a:rPr>
                                      <m:t>𝟏</m:t>
                                    </m:r>
                                  </m:sub>
                                </m:sSub>
                              </m:oMath>
                            </m:oMathPara>
                          </a14:m>
                          <a:endParaRPr lang="en-US" sz="1200" b="1" dirty="0"/>
                        </a:p>
                      </a:txBody>
                      <a:tcPr>
                        <a:solidFill>
                          <a:schemeClr val="bg1">
                            <a:lumMod val="85000"/>
                          </a:schemeClr>
                        </a:solidFill>
                      </a:tcPr>
                    </a:tc>
                    <a:extLst>
                      <a:ext uri="{0D108BD9-81ED-4DB2-BD59-A6C34878D82A}">
                        <a16:rowId xmlns:a16="http://schemas.microsoft.com/office/drawing/2014/main" val="10008"/>
                      </a:ext>
                    </a:extLst>
                  </a:tr>
                  <a:tr h="22591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dirty="0"/>
                            <a:t>1</a:t>
                          </a:r>
                          <a:r>
                            <a:rPr lang="en-US" sz="1200" dirty="0">
                              <a:sym typeface="Wingdings"/>
                            </a:rPr>
                            <a:t>0</a:t>
                          </a:r>
                          <a:endParaRPr lang="en-US" sz="1200" dirty="0"/>
                        </a:p>
                      </a:txBody>
                      <a:tcPr>
                        <a:solidFill>
                          <a:schemeClr val="accent4">
                            <a:lumMod val="60000"/>
                            <a:lumOff val="40000"/>
                          </a:schemeClr>
                        </a:solidFill>
                      </a:tcPr>
                    </a:tc>
                    <a:tc>
                      <a:txBody>
                        <a:bodyPr/>
                        <a:lstStyle/>
                        <a:p>
                          <a:pPr algn="ctr"/>
                          <a:r>
                            <a:rPr lang="en-US" sz="1200" dirty="0"/>
                            <a:t>0</a:t>
                          </a:r>
                          <a:r>
                            <a:rPr lang="en-US" sz="1200" dirty="0">
                              <a:sym typeface="Wingdings"/>
                            </a:rPr>
                            <a:t>0</a:t>
                          </a:r>
                          <a:endParaRPr lang="en-US" sz="1200" dirty="0"/>
                        </a:p>
                      </a:txBody>
                      <a:tcPr>
                        <a:solidFill>
                          <a:schemeClr val="accent4">
                            <a:lumMod val="60000"/>
                            <a:lumOff val="40000"/>
                          </a:schemeClr>
                        </a:solidFill>
                      </a:tcPr>
                    </a:tc>
                    <a:tc>
                      <a:txBody>
                        <a:bodyPr/>
                        <a:lstStyle/>
                        <a:p>
                          <a:pPr algn="ctr"/>
                          <a:r>
                            <a:rPr lang="en-US" sz="1200" dirty="0"/>
                            <a:t>0</a:t>
                          </a:r>
                          <a:r>
                            <a:rPr lang="en-US" sz="1200" dirty="0">
                              <a:sym typeface="Wingdings"/>
                            </a:rPr>
                            <a:t>0</a:t>
                          </a:r>
                          <a:endParaRPr lang="en-US" sz="1200" dirty="0"/>
                        </a:p>
                      </a:txBody>
                      <a:tcPr>
                        <a:solidFill>
                          <a:schemeClr val="accent4">
                            <a:lumMod val="60000"/>
                            <a:lumOff val="40000"/>
                          </a:schemeClr>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1200" b="1" i="1" smtClean="0">
                                        <a:latin typeface="Cambria Math" panose="02040503050406030204" pitchFamily="18" charset="0"/>
                                      </a:rPr>
                                    </m:ctrlPr>
                                  </m:sSubPr>
                                  <m:e>
                                    <m:r>
                                      <a:rPr lang="en-US" sz="1200" b="1" i="1" smtClean="0">
                                        <a:latin typeface="Cambria Math" charset="0"/>
                                      </a:rPr>
                                      <m:t>𝑬</m:t>
                                    </m:r>
                                  </m:e>
                                  <m:sub>
                                    <m:r>
                                      <a:rPr lang="en-US" sz="1200" b="1" i="1" smtClean="0">
                                        <a:latin typeface="Cambria Math" charset="0"/>
                                      </a:rPr>
                                      <m:t>𝟎</m:t>
                                    </m:r>
                                    <m:r>
                                      <a:rPr lang="en-US" sz="1200" b="1" i="1" smtClean="0">
                                        <a:latin typeface="Cambria Math" charset="0"/>
                                      </a:rPr>
                                      <m:t>→</m:t>
                                    </m:r>
                                    <m:r>
                                      <a:rPr lang="en-US" sz="1200" b="1" i="1" smtClean="0">
                                        <a:latin typeface="Cambria Math" charset="0"/>
                                      </a:rPr>
                                      <m:t>𝟎</m:t>
                                    </m:r>
                                  </m:sub>
                                </m:sSub>
                              </m:oMath>
                            </m:oMathPara>
                          </a14:m>
                          <a:endParaRPr lang="en-US" sz="1200" b="1" dirty="0"/>
                        </a:p>
                      </a:txBody>
                      <a:tcPr>
                        <a:solidFill>
                          <a:schemeClr val="accent4">
                            <a:lumMod val="60000"/>
                            <a:lumOff val="40000"/>
                          </a:schemeClr>
                        </a:solidFill>
                      </a:tcPr>
                    </a:tc>
                    <a:extLst>
                      <a:ext uri="{0D108BD9-81ED-4DB2-BD59-A6C34878D82A}">
                        <a16:rowId xmlns:a16="http://schemas.microsoft.com/office/drawing/2014/main" val="10009"/>
                      </a:ext>
                    </a:extLst>
                  </a:tr>
                  <a:tr h="22591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dirty="0"/>
                            <a:t>1</a:t>
                          </a:r>
                          <a:r>
                            <a:rPr lang="en-US" sz="1200" dirty="0">
                              <a:sym typeface="Wingdings"/>
                            </a:rPr>
                            <a:t>0</a:t>
                          </a:r>
                          <a:endParaRPr lang="en-US" sz="1200" dirty="0"/>
                        </a:p>
                      </a:txBody>
                      <a:tcPr>
                        <a:solidFill>
                          <a:schemeClr val="accent4">
                            <a:lumMod val="60000"/>
                            <a:lumOff val="40000"/>
                          </a:schemeClr>
                        </a:solidFill>
                      </a:tcPr>
                    </a:tc>
                    <a:tc>
                      <a:txBody>
                        <a:bodyPr/>
                        <a:lstStyle/>
                        <a:p>
                          <a:pPr algn="ctr"/>
                          <a:r>
                            <a:rPr lang="en-US" sz="1200" dirty="0"/>
                            <a:t>0</a:t>
                          </a:r>
                          <a:r>
                            <a:rPr lang="en-US" sz="1200" dirty="0">
                              <a:sym typeface="Wingdings"/>
                            </a:rPr>
                            <a:t>1</a:t>
                          </a:r>
                          <a:endParaRPr lang="en-US" sz="1200" dirty="0"/>
                        </a:p>
                      </a:txBody>
                      <a:tcPr>
                        <a:solidFill>
                          <a:schemeClr val="accent4">
                            <a:lumMod val="60000"/>
                            <a:lumOff val="40000"/>
                          </a:schemeClr>
                        </a:solidFill>
                      </a:tcPr>
                    </a:tc>
                    <a:tc>
                      <a:txBody>
                        <a:bodyPr/>
                        <a:lstStyle/>
                        <a:p>
                          <a:pPr algn="ctr"/>
                          <a:r>
                            <a:rPr lang="en-US" sz="1200" dirty="0"/>
                            <a:t>0</a:t>
                          </a:r>
                          <a:r>
                            <a:rPr lang="en-US" sz="1200" dirty="0">
                              <a:sym typeface="Wingdings"/>
                            </a:rPr>
                            <a:t>0</a:t>
                          </a:r>
                          <a:endParaRPr lang="en-US" sz="1200" dirty="0"/>
                        </a:p>
                      </a:txBody>
                      <a:tcPr>
                        <a:solidFill>
                          <a:schemeClr val="accent4">
                            <a:lumMod val="60000"/>
                            <a:lumOff val="40000"/>
                          </a:schemeClr>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1200" b="1" i="1" smtClean="0">
                                        <a:latin typeface="Cambria Math" panose="02040503050406030204" pitchFamily="18" charset="0"/>
                                      </a:rPr>
                                    </m:ctrlPr>
                                  </m:sSubPr>
                                  <m:e>
                                    <m:r>
                                      <a:rPr lang="en-US" sz="1200" b="1" i="1" smtClean="0">
                                        <a:latin typeface="Cambria Math" charset="0"/>
                                      </a:rPr>
                                      <m:t>𝑬</m:t>
                                    </m:r>
                                  </m:e>
                                  <m:sub>
                                    <m:r>
                                      <a:rPr lang="en-US" sz="1200" b="1" i="1" smtClean="0">
                                        <a:latin typeface="Cambria Math" charset="0"/>
                                      </a:rPr>
                                      <m:t>𝟎</m:t>
                                    </m:r>
                                    <m:r>
                                      <a:rPr lang="en-US" sz="1200" b="1" i="1" smtClean="0">
                                        <a:latin typeface="Cambria Math" charset="0"/>
                                      </a:rPr>
                                      <m:t>→</m:t>
                                    </m:r>
                                    <m:r>
                                      <a:rPr lang="en-US" sz="1200" b="1" i="1" smtClean="0">
                                        <a:latin typeface="Cambria Math" charset="0"/>
                                      </a:rPr>
                                      <m:t>𝟎</m:t>
                                    </m:r>
                                  </m:sub>
                                </m:sSub>
                              </m:oMath>
                            </m:oMathPara>
                          </a14:m>
                          <a:endParaRPr lang="en-US" sz="1200" b="1" dirty="0"/>
                        </a:p>
                      </a:txBody>
                      <a:tcPr>
                        <a:solidFill>
                          <a:schemeClr val="accent4">
                            <a:lumMod val="60000"/>
                            <a:lumOff val="40000"/>
                          </a:schemeClr>
                        </a:solidFill>
                      </a:tcPr>
                    </a:tc>
                    <a:extLst>
                      <a:ext uri="{0D108BD9-81ED-4DB2-BD59-A6C34878D82A}">
                        <a16:rowId xmlns:a16="http://schemas.microsoft.com/office/drawing/2014/main" val="10010"/>
                      </a:ext>
                    </a:extLst>
                  </a:tr>
                  <a:tr h="22591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dirty="0"/>
                            <a:t>1</a:t>
                          </a:r>
                          <a:r>
                            <a:rPr lang="en-US" sz="1200" dirty="0">
                              <a:sym typeface="Wingdings"/>
                            </a:rPr>
                            <a:t>0</a:t>
                          </a:r>
                          <a:endParaRPr lang="en-US" sz="1200" dirty="0"/>
                        </a:p>
                      </a:txBody>
                      <a:tcPr>
                        <a:solidFill>
                          <a:schemeClr val="accent4">
                            <a:lumMod val="60000"/>
                            <a:lumOff val="40000"/>
                          </a:schemeClr>
                        </a:solidFill>
                      </a:tcPr>
                    </a:tc>
                    <a:tc>
                      <a:txBody>
                        <a:bodyPr/>
                        <a:lstStyle/>
                        <a:p>
                          <a:pPr algn="ctr"/>
                          <a:r>
                            <a:rPr lang="en-US" sz="1200" dirty="0"/>
                            <a:t>1</a:t>
                          </a:r>
                          <a:r>
                            <a:rPr lang="en-US" sz="1200" dirty="0">
                              <a:sym typeface="Wingdings"/>
                            </a:rPr>
                            <a:t>0</a:t>
                          </a:r>
                          <a:endParaRPr lang="en-US" sz="1200" dirty="0"/>
                        </a:p>
                      </a:txBody>
                      <a:tcPr>
                        <a:solidFill>
                          <a:schemeClr val="accent4">
                            <a:lumMod val="60000"/>
                            <a:lumOff val="40000"/>
                          </a:schemeClr>
                        </a:solidFill>
                      </a:tcPr>
                    </a:tc>
                    <a:tc>
                      <a:txBody>
                        <a:bodyPr/>
                        <a:lstStyle/>
                        <a:p>
                          <a:pPr algn="ctr"/>
                          <a:r>
                            <a:rPr lang="en-US" sz="1200" dirty="0"/>
                            <a:t>1</a:t>
                          </a:r>
                          <a:r>
                            <a:rPr lang="en-US" sz="1200" dirty="0">
                              <a:sym typeface="Wingdings"/>
                            </a:rPr>
                            <a:t>0</a:t>
                          </a:r>
                          <a:endParaRPr lang="en-US" sz="1200" dirty="0"/>
                        </a:p>
                      </a:txBody>
                      <a:tcPr>
                        <a:solidFill>
                          <a:schemeClr val="accent4">
                            <a:lumMod val="60000"/>
                            <a:lumOff val="40000"/>
                          </a:schemeClr>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1200" b="1" i="1" smtClean="0">
                                        <a:solidFill>
                                          <a:schemeClr val="accent1">
                                            <a:lumMod val="50000"/>
                                          </a:schemeClr>
                                        </a:solidFill>
                                        <a:latin typeface="Cambria Math" panose="02040503050406030204" pitchFamily="18" charset="0"/>
                                      </a:rPr>
                                    </m:ctrlPr>
                                  </m:sSubPr>
                                  <m:e>
                                    <m:r>
                                      <a:rPr lang="en-US" sz="1200" b="1" i="1" smtClean="0">
                                        <a:solidFill>
                                          <a:schemeClr val="accent1">
                                            <a:lumMod val="50000"/>
                                          </a:schemeClr>
                                        </a:solidFill>
                                        <a:latin typeface="Cambria Math" charset="0"/>
                                      </a:rPr>
                                      <m:t>𝑬</m:t>
                                    </m:r>
                                  </m:e>
                                  <m:sub>
                                    <m:r>
                                      <a:rPr lang="en-US" sz="1200" b="1" i="1" smtClean="0">
                                        <a:solidFill>
                                          <a:schemeClr val="accent1">
                                            <a:lumMod val="50000"/>
                                          </a:schemeClr>
                                        </a:solidFill>
                                        <a:latin typeface="Cambria Math" charset="0"/>
                                      </a:rPr>
                                      <m:t>𝟏</m:t>
                                    </m:r>
                                    <m:r>
                                      <a:rPr lang="en-US" sz="1200" b="1" i="1">
                                        <a:solidFill>
                                          <a:schemeClr val="accent1">
                                            <a:lumMod val="50000"/>
                                          </a:schemeClr>
                                        </a:solidFill>
                                        <a:latin typeface="Cambria Math" charset="0"/>
                                      </a:rPr>
                                      <m:t>→</m:t>
                                    </m:r>
                                    <m:r>
                                      <a:rPr lang="en-US" sz="1200" b="1" i="1" smtClean="0">
                                        <a:solidFill>
                                          <a:schemeClr val="accent1">
                                            <a:lumMod val="50000"/>
                                          </a:schemeClr>
                                        </a:solidFill>
                                        <a:latin typeface="Cambria Math" charset="0"/>
                                      </a:rPr>
                                      <m:t>𝟎</m:t>
                                    </m:r>
                                  </m:sub>
                                </m:sSub>
                              </m:oMath>
                            </m:oMathPara>
                          </a14:m>
                          <a:endParaRPr lang="en-US" sz="1200" b="1" dirty="0">
                            <a:solidFill>
                              <a:schemeClr val="accent1">
                                <a:lumMod val="50000"/>
                              </a:schemeClr>
                            </a:solidFill>
                          </a:endParaRPr>
                        </a:p>
                      </a:txBody>
                      <a:tcPr>
                        <a:solidFill>
                          <a:schemeClr val="accent4">
                            <a:lumMod val="60000"/>
                            <a:lumOff val="40000"/>
                          </a:schemeClr>
                        </a:solidFill>
                      </a:tcPr>
                    </a:tc>
                    <a:extLst>
                      <a:ext uri="{0D108BD9-81ED-4DB2-BD59-A6C34878D82A}">
                        <a16:rowId xmlns:a16="http://schemas.microsoft.com/office/drawing/2014/main" val="10011"/>
                      </a:ext>
                    </a:extLst>
                  </a:tr>
                  <a:tr h="22591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dirty="0"/>
                            <a:t>1</a:t>
                          </a:r>
                          <a:r>
                            <a:rPr lang="en-US" sz="1200" dirty="0">
                              <a:sym typeface="Wingdings"/>
                            </a:rPr>
                            <a:t>0</a:t>
                          </a:r>
                          <a:endParaRPr lang="en-US" sz="1200" dirty="0"/>
                        </a:p>
                      </a:txBody>
                      <a:tcPr>
                        <a:solidFill>
                          <a:schemeClr val="accent4">
                            <a:lumMod val="60000"/>
                            <a:lumOff val="40000"/>
                          </a:schemeClr>
                        </a:solidFill>
                      </a:tcPr>
                    </a:tc>
                    <a:tc>
                      <a:txBody>
                        <a:bodyPr/>
                        <a:lstStyle/>
                        <a:p>
                          <a:pPr algn="ctr"/>
                          <a:r>
                            <a:rPr lang="en-US" sz="1200" dirty="0"/>
                            <a:t>1</a:t>
                          </a:r>
                          <a:r>
                            <a:rPr lang="en-US" sz="1200" dirty="0">
                              <a:sym typeface="Wingdings"/>
                            </a:rPr>
                            <a:t>1</a:t>
                          </a:r>
                          <a:endParaRPr lang="en-US" sz="1200" dirty="0"/>
                        </a:p>
                      </a:txBody>
                      <a:tcPr>
                        <a:solidFill>
                          <a:schemeClr val="accent4">
                            <a:lumMod val="60000"/>
                            <a:lumOff val="40000"/>
                          </a:schemeClr>
                        </a:solidFill>
                      </a:tcPr>
                    </a:tc>
                    <a:tc>
                      <a:txBody>
                        <a:bodyPr/>
                        <a:lstStyle/>
                        <a:p>
                          <a:pPr algn="ctr"/>
                          <a:r>
                            <a:rPr lang="en-US" sz="1200" dirty="0"/>
                            <a:t>1</a:t>
                          </a:r>
                          <a:r>
                            <a:rPr lang="en-US" sz="1200" dirty="0">
                              <a:sym typeface="Wingdings"/>
                            </a:rPr>
                            <a:t>0</a:t>
                          </a:r>
                          <a:endParaRPr lang="en-US" sz="1200" dirty="0"/>
                        </a:p>
                      </a:txBody>
                      <a:tcPr>
                        <a:solidFill>
                          <a:schemeClr val="accent4">
                            <a:lumMod val="60000"/>
                            <a:lumOff val="40000"/>
                          </a:schemeClr>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1200" b="1" i="1" smtClean="0">
                                        <a:solidFill>
                                          <a:schemeClr val="accent1">
                                            <a:lumMod val="50000"/>
                                          </a:schemeClr>
                                        </a:solidFill>
                                        <a:latin typeface="Cambria Math" panose="02040503050406030204" pitchFamily="18" charset="0"/>
                                      </a:rPr>
                                    </m:ctrlPr>
                                  </m:sSubPr>
                                  <m:e>
                                    <m:r>
                                      <a:rPr lang="en-US" sz="1200" b="1" i="1" smtClean="0">
                                        <a:solidFill>
                                          <a:schemeClr val="accent1">
                                            <a:lumMod val="50000"/>
                                          </a:schemeClr>
                                        </a:solidFill>
                                        <a:latin typeface="Cambria Math" charset="0"/>
                                      </a:rPr>
                                      <m:t>𝑬</m:t>
                                    </m:r>
                                  </m:e>
                                  <m:sub>
                                    <m:r>
                                      <a:rPr lang="en-US" sz="1200" b="1" i="1" smtClean="0">
                                        <a:solidFill>
                                          <a:schemeClr val="accent1">
                                            <a:lumMod val="50000"/>
                                          </a:schemeClr>
                                        </a:solidFill>
                                        <a:latin typeface="Cambria Math" charset="0"/>
                                      </a:rPr>
                                      <m:t>𝟏</m:t>
                                    </m:r>
                                    <m:r>
                                      <a:rPr lang="en-US" sz="1200" b="1" i="1">
                                        <a:solidFill>
                                          <a:schemeClr val="accent1">
                                            <a:lumMod val="50000"/>
                                          </a:schemeClr>
                                        </a:solidFill>
                                        <a:latin typeface="Cambria Math" charset="0"/>
                                      </a:rPr>
                                      <m:t>→</m:t>
                                    </m:r>
                                    <m:r>
                                      <a:rPr lang="en-US" sz="1200" b="1" i="1" smtClean="0">
                                        <a:solidFill>
                                          <a:schemeClr val="accent1">
                                            <a:lumMod val="50000"/>
                                          </a:schemeClr>
                                        </a:solidFill>
                                        <a:latin typeface="Cambria Math" charset="0"/>
                                      </a:rPr>
                                      <m:t>𝟎</m:t>
                                    </m:r>
                                  </m:sub>
                                </m:sSub>
                              </m:oMath>
                            </m:oMathPara>
                          </a14:m>
                          <a:endParaRPr lang="en-US" sz="1200" b="1" dirty="0">
                            <a:solidFill>
                              <a:schemeClr val="accent1">
                                <a:lumMod val="50000"/>
                              </a:schemeClr>
                            </a:solidFill>
                          </a:endParaRPr>
                        </a:p>
                      </a:txBody>
                      <a:tcPr>
                        <a:solidFill>
                          <a:schemeClr val="accent4">
                            <a:lumMod val="60000"/>
                            <a:lumOff val="40000"/>
                          </a:schemeClr>
                        </a:solidFill>
                      </a:tcPr>
                    </a:tc>
                    <a:extLst>
                      <a:ext uri="{0D108BD9-81ED-4DB2-BD59-A6C34878D82A}">
                        <a16:rowId xmlns:a16="http://schemas.microsoft.com/office/drawing/2014/main" val="10012"/>
                      </a:ext>
                    </a:extLst>
                  </a:tr>
                  <a:tr h="22591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dirty="0"/>
                            <a:t>1</a:t>
                          </a:r>
                          <a:r>
                            <a:rPr lang="en-US" sz="1200" dirty="0">
                              <a:sym typeface="Wingdings"/>
                            </a:rPr>
                            <a:t>1</a:t>
                          </a:r>
                          <a:endParaRPr lang="en-US" sz="1200" dirty="0"/>
                        </a:p>
                      </a:txBody>
                      <a:tcPr>
                        <a:solidFill>
                          <a:schemeClr val="accent4">
                            <a:lumMod val="75000"/>
                          </a:schemeClr>
                        </a:solidFill>
                      </a:tcPr>
                    </a:tc>
                    <a:tc>
                      <a:txBody>
                        <a:bodyPr/>
                        <a:lstStyle/>
                        <a:p>
                          <a:pPr algn="ctr"/>
                          <a:r>
                            <a:rPr lang="en-US" sz="1200" dirty="0"/>
                            <a:t>0</a:t>
                          </a:r>
                          <a:r>
                            <a:rPr lang="en-US" sz="1200" dirty="0">
                              <a:sym typeface="Wingdings"/>
                            </a:rPr>
                            <a:t>0</a:t>
                          </a:r>
                          <a:endParaRPr lang="en-US" sz="1200" dirty="0"/>
                        </a:p>
                      </a:txBody>
                      <a:tcPr>
                        <a:solidFill>
                          <a:schemeClr val="accent4">
                            <a:lumMod val="75000"/>
                          </a:schemeClr>
                        </a:solidFill>
                      </a:tcPr>
                    </a:tc>
                    <a:tc>
                      <a:txBody>
                        <a:bodyPr/>
                        <a:lstStyle/>
                        <a:p>
                          <a:pPr algn="ctr"/>
                          <a:r>
                            <a:rPr lang="en-US" sz="1200" dirty="0"/>
                            <a:t>0</a:t>
                          </a:r>
                          <a:r>
                            <a:rPr lang="en-US" sz="1200" dirty="0">
                              <a:sym typeface="Wingdings"/>
                            </a:rPr>
                            <a:t>0</a:t>
                          </a:r>
                          <a:endParaRPr lang="en-US" sz="1200" dirty="0"/>
                        </a:p>
                      </a:txBody>
                      <a:tcPr>
                        <a:solidFill>
                          <a:schemeClr val="accent4">
                            <a:lumMod val="75000"/>
                          </a:schemeClr>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1200" b="1" i="1" smtClean="0">
                                        <a:latin typeface="Cambria Math" panose="02040503050406030204" pitchFamily="18" charset="0"/>
                                      </a:rPr>
                                    </m:ctrlPr>
                                  </m:sSubPr>
                                  <m:e>
                                    <m:r>
                                      <a:rPr lang="en-US" sz="1200" b="1" i="1" smtClean="0">
                                        <a:latin typeface="Cambria Math" charset="0"/>
                                      </a:rPr>
                                      <m:t>𝑬</m:t>
                                    </m:r>
                                  </m:e>
                                  <m:sub>
                                    <m:r>
                                      <a:rPr lang="en-US" sz="1200" b="1" i="1" smtClean="0">
                                        <a:latin typeface="Cambria Math" charset="0"/>
                                      </a:rPr>
                                      <m:t>𝟎</m:t>
                                    </m:r>
                                    <m:r>
                                      <a:rPr lang="en-US" sz="1200" b="1" i="1" smtClean="0">
                                        <a:latin typeface="Cambria Math" charset="0"/>
                                      </a:rPr>
                                      <m:t>→</m:t>
                                    </m:r>
                                    <m:r>
                                      <a:rPr lang="en-US" sz="1200" b="1" i="1" smtClean="0">
                                        <a:latin typeface="Cambria Math" charset="0"/>
                                      </a:rPr>
                                      <m:t>𝟎</m:t>
                                    </m:r>
                                  </m:sub>
                                </m:sSub>
                              </m:oMath>
                            </m:oMathPara>
                          </a14:m>
                          <a:endParaRPr lang="en-US" sz="1200" b="1" dirty="0"/>
                        </a:p>
                      </a:txBody>
                      <a:tcPr>
                        <a:solidFill>
                          <a:schemeClr val="accent4">
                            <a:lumMod val="75000"/>
                          </a:schemeClr>
                        </a:solidFill>
                      </a:tcPr>
                    </a:tc>
                    <a:extLst>
                      <a:ext uri="{0D108BD9-81ED-4DB2-BD59-A6C34878D82A}">
                        <a16:rowId xmlns:a16="http://schemas.microsoft.com/office/drawing/2014/main" val="10013"/>
                      </a:ext>
                    </a:extLst>
                  </a:tr>
                  <a:tr h="22591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dirty="0"/>
                            <a:t>1</a:t>
                          </a:r>
                          <a:r>
                            <a:rPr lang="en-US" sz="1200" dirty="0">
                              <a:sym typeface="Wingdings"/>
                            </a:rPr>
                            <a:t>1</a:t>
                          </a:r>
                          <a:endParaRPr lang="en-US" sz="1200" dirty="0"/>
                        </a:p>
                      </a:txBody>
                      <a:tcPr>
                        <a:solidFill>
                          <a:schemeClr val="accent4">
                            <a:lumMod val="75000"/>
                          </a:schemeClr>
                        </a:solidFill>
                      </a:tcPr>
                    </a:tc>
                    <a:tc>
                      <a:txBody>
                        <a:bodyPr/>
                        <a:lstStyle/>
                        <a:p>
                          <a:pPr algn="ctr"/>
                          <a:r>
                            <a:rPr lang="en-US" sz="1200" dirty="0"/>
                            <a:t>0</a:t>
                          </a:r>
                          <a:r>
                            <a:rPr lang="en-US" sz="1200" dirty="0">
                              <a:sym typeface="Wingdings"/>
                            </a:rPr>
                            <a:t>1</a:t>
                          </a:r>
                          <a:endParaRPr lang="en-US" sz="1200" dirty="0"/>
                        </a:p>
                      </a:txBody>
                      <a:tcPr>
                        <a:solidFill>
                          <a:schemeClr val="accent4">
                            <a:lumMod val="75000"/>
                          </a:schemeClr>
                        </a:solidFill>
                      </a:tcPr>
                    </a:tc>
                    <a:tc>
                      <a:txBody>
                        <a:bodyPr/>
                        <a:lstStyle/>
                        <a:p>
                          <a:pPr algn="ctr"/>
                          <a:r>
                            <a:rPr lang="en-US" sz="1200" dirty="0"/>
                            <a:t>0</a:t>
                          </a:r>
                          <a:r>
                            <a:rPr lang="en-US" sz="1200" dirty="0">
                              <a:sym typeface="Wingdings"/>
                            </a:rPr>
                            <a:t>1</a:t>
                          </a:r>
                          <a:endParaRPr lang="en-US" sz="1200" dirty="0"/>
                        </a:p>
                      </a:txBody>
                      <a:tcPr>
                        <a:solidFill>
                          <a:schemeClr val="accent4">
                            <a:lumMod val="75000"/>
                          </a:schemeClr>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1200" b="1" i="1" smtClean="0">
                                        <a:solidFill>
                                          <a:srgbClr val="C00000"/>
                                        </a:solidFill>
                                        <a:latin typeface="Cambria Math" panose="02040503050406030204" pitchFamily="18" charset="0"/>
                                      </a:rPr>
                                    </m:ctrlPr>
                                  </m:sSubPr>
                                  <m:e>
                                    <m:r>
                                      <a:rPr lang="en-US" sz="1200" b="1" i="1" smtClean="0">
                                        <a:solidFill>
                                          <a:srgbClr val="C00000"/>
                                        </a:solidFill>
                                        <a:latin typeface="Cambria Math" charset="0"/>
                                      </a:rPr>
                                      <m:t>𝑬</m:t>
                                    </m:r>
                                  </m:e>
                                  <m:sub>
                                    <m:r>
                                      <a:rPr lang="en-US" sz="1200" b="1" i="1" smtClean="0">
                                        <a:solidFill>
                                          <a:srgbClr val="C00000"/>
                                        </a:solidFill>
                                        <a:latin typeface="Cambria Math" charset="0"/>
                                      </a:rPr>
                                      <m:t>𝟎</m:t>
                                    </m:r>
                                    <m:r>
                                      <a:rPr lang="en-US" sz="1200" b="1" i="1" smtClean="0">
                                        <a:solidFill>
                                          <a:srgbClr val="C00000"/>
                                        </a:solidFill>
                                        <a:latin typeface="Cambria Math" charset="0"/>
                                      </a:rPr>
                                      <m:t>→</m:t>
                                    </m:r>
                                    <m:r>
                                      <a:rPr lang="en-US" sz="1200" b="1" i="1" smtClean="0">
                                        <a:solidFill>
                                          <a:srgbClr val="C00000"/>
                                        </a:solidFill>
                                        <a:latin typeface="Cambria Math" charset="0"/>
                                      </a:rPr>
                                      <m:t>𝟏</m:t>
                                    </m:r>
                                  </m:sub>
                                </m:sSub>
                              </m:oMath>
                            </m:oMathPara>
                          </a14:m>
                          <a:endParaRPr lang="en-US" sz="1200" b="1" dirty="0"/>
                        </a:p>
                      </a:txBody>
                      <a:tcPr>
                        <a:solidFill>
                          <a:schemeClr val="accent4">
                            <a:lumMod val="75000"/>
                          </a:schemeClr>
                        </a:solidFill>
                      </a:tcPr>
                    </a:tc>
                    <a:extLst>
                      <a:ext uri="{0D108BD9-81ED-4DB2-BD59-A6C34878D82A}">
                        <a16:rowId xmlns:a16="http://schemas.microsoft.com/office/drawing/2014/main" val="10014"/>
                      </a:ext>
                    </a:extLst>
                  </a:tr>
                  <a:tr h="22591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dirty="0"/>
                            <a:t>1</a:t>
                          </a:r>
                          <a:r>
                            <a:rPr lang="en-US" sz="1200" dirty="0">
                              <a:sym typeface="Wingdings"/>
                            </a:rPr>
                            <a:t>1</a:t>
                          </a:r>
                          <a:endParaRPr lang="en-US" sz="1200" dirty="0"/>
                        </a:p>
                      </a:txBody>
                      <a:tcPr>
                        <a:solidFill>
                          <a:schemeClr val="accent4">
                            <a:lumMod val="75000"/>
                          </a:schemeClr>
                        </a:solidFill>
                      </a:tcPr>
                    </a:tc>
                    <a:tc>
                      <a:txBody>
                        <a:bodyPr/>
                        <a:lstStyle/>
                        <a:p>
                          <a:pPr algn="ctr"/>
                          <a:r>
                            <a:rPr lang="en-US" sz="1200" dirty="0"/>
                            <a:t>1</a:t>
                          </a:r>
                          <a:r>
                            <a:rPr lang="en-US" sz="1200" dirty="0">
                              <a:sym typeface="Wingdings"/>
                            </a:rPr>
                            <a:t>0</a:t>
                          </a:r>
                          <a:endParaRPr lang="en-US" sz="1200" dirty="0"/>
                        </a:p>
                      </a:txBody>
                      <a:tcPr>
                        <a:solidFill>
                          <a:schemeClr val="accent4">
                            <a:lumMod val="75000"/>
                          </a:schemeClr>
                        </a:solidFill>
                      </a:tcPr>
                    </a:tc>
                    <a:tc>
                      <a:txBody>
                        <a:bodyPr/>
                        <a:lstStyle/>
                        <a:p>
                          <a:pPr algn="ctr"/>
                          <a:r>
                            <a:rPr lang="en-US" sz="1200" dirty="0"/>
                            <a:t>1</a:t>
                          </a:r>
                          <a:r>
                            <a:rPr lang="en-US" sz="1200" dirty="0">
                              <a:sym typeface="Wingdings"/>
                            </a:rPr>
                            <a:t>0</a:t>
                          </a:r>
                          <a:endParaRPr lang="en-US" sz="1200" dirty="0"/>
                        </a:p>
                      </a:txBody>
                      <a:tcPr>
                        <a:solidFill>
                          <a:schemeClr val="accent4">
                            <a:lumMod val="7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200" b="1" i="1" smtClean="0">
                                        <a:solidFill>
                                          <a:schemeClr val="accent1">
                                            <a:lumMod val="50000"/>
                                          </a:schemeClr>
                                        </a:solidFill>
                                        <a:latin typeface="Cambria Math" panose="02040503050406030204" pitchFamily="18" charset="0"/>
                                      </a:rPr>
                                    </m:ctrlPr>
                                  </m:sSubPr>
                                  <m:e>
                                    <m:r>
                                      <a:rPr lang="en-US" sz="1200" b="1" i="1" smtClean="0">
                                        <a:solidFill>
                                          <a:schemeClr val="accent1">
                                            <a:lumMod val="50000"/>
                                          </a:schemeClr>
                                        </a:solidFill>
                                        <a:latin typeface="Cambria Math" charset="0"/>
                                      </a:rPr>
                                      <m:t>𝑬</m:t>
                                    </m:r>
                                  </m:e>
                                  <m:sub>
                                    <m:r>
                                      <a:rPr lang="en-US" sz="1200" b="1" i="1" smtClean="0">
                                        <a:solidFill>
                                          <a:schemeClr val="accent1">
                                            <a:lumMod val="50000"/>
                                          </a:schemeClr>
                                        </a:solidFill>
                                        <a:latin typeface="Cambria Math" charset="0"/>
                                      </a:rPr>
                                      <m:t>𝟏</m:t>
                                    </m:r>
                                    <m:r>
                                      <a:rPr lang="en-US" sz="1200" b="1" i="1">
                                        <a:solidFill>
                                          <a:schemeClr val="accent1">
                                            <a:lumMod val="50000"/>
                                          </a:schemeClr>
                                        </a:solidFill>
                                        <a:latin typeface="Cambria Math" charset="0"/>
                                      </a:rPr>
                                      <m:t>→</m:t>
                                    </m:r>
                                    <m:r>
                                      <a:rPr lang="en-US" sz="1200" b="1" i="1" smtClean="0">
                                        <a:solidFill>
                                          <a:schemeClr val="accent1">
                                            <a:lumMod val="50000"/>
                                          </a:schemeClr>
                                        </a:solidFill>
                                        <a:latin typeface="Cambria Math" charset="0"/>
                                      </a:rPr>
                                      <m:t>𝟎</m:t>
                                    </m:r>
                                  </m:sub>
                                </m:sSub>
                              </m:oMath>
                            </m:oMathPara>
                          </a14:m>
                          <a:endParaRPr lang="en-US" sz="1200" b="1" dirty="0">
                            <a:solidFill>
                              <a:schemeClr val="accent1">
                                <a:lumMod val="50000"/>
                              </a:schemeClr>
                            </a:solidFill>
                          </a:endParaRPr>
                        </a:p>
                      </a:txBody>
                      <a:tcPr>
                        <a:solidFill>
                          <a:schemeClr val="accent4">
                            <a:lumMod val="75000"/>
                          </a:schemeClr>
                        </a:solidFill>
                      </a:tcPr>
                    </a:tc>
                    <a:extLst>
                      <a:ext uri="{0D108BD9-81ED-4DB2-BD59-A6C34878D82A}">
                        <a16:rowId xmlns:a16="http://schemas.microsoft.com/office/drawing/2014/main" val="10015"/>
                      </a:ext>
                    </a:extLst>
                  </a:tr>
                  <a:tr h="22591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dirty="0"/>
                            <a:t>1</a:t>
                          </a:r>
                          <a:r>
                            <a:rPr lang="en-US" sz="1200" dirty="0">
                              <a:sym typeface="Wingdings"/>
                            </a:rPr>
                            <a:t>1</a:t>
                          </a:r>
                          <a:endParaRPr lang="en-US" sz="1200" dirty="0"/>
                        </a:p>
                      </a:txBody>
                      <a:tcPr>
                        <a:solidFill>
                          <a:schemeClr val="accent4">
                            <a:lumMod val="75000"/>
                          </a:schemeClr>
                        </a:solidFill>
                      </a:tcPr>
                    </a:tc>
                    <a:tc>
                      <a:txBody>
                        <a:bodyPr/>
                        <a:lstStyle/>
                        <a:p>
                          <a:pPr algn="ctr"/>
                          <a:r>
                            <a:rPr lang="en-US" sz="1200" dirty="0"/>
                            <a:t>1</a:t>
                          </a:r>
                          <a:r>
                            <a:rPr lang="en-US" sz="1200" dirty="0">
                              <a:sym typeface="Wingdings"/>
                            </a:rPr>
                            <a:t>1</a:t>
                          </a:r>
                          <a:endParaRPr lang="en-US" sz="1200" dirty="0"/>
                        </a:p>
                      </a:txBody>
                      <a:tcPr>
                        <a:solidFill>
                          <a:schemeClr val="accent4">
                            <a:lumMod val="75000"/>
                          </a:schemeClr>
                        </a:solidFill>
                      </a:tcPr>
                    </a:tc>
                    <a:tc>
                      <a:txBody>
                        <a:bodyPr/>
                        <a:lstStyle/>
                        <a:p>
                          <a:pPr algn="ctr"/>
                          <a:r>
                            <a:rPr lang="en-US" sz="1200" dirty="0"/>
                            <a:t>1</a:t>
                          </a:r>
                          <a:r>
                            <a:rPr lang="en-US" sz="1200" dirty="0">
                              <a:sym typeface="Wingdings"/>
                            </a:rPr>
                            <a:t>1</a:t>
                          </a:r>
                          <a:endParaRPr lang="en-US" sz="1200" dirty="0"/>
                        </a:p>
                      </a:txBody>
                      <a:tcPr>
                        <a:solidFill>
                          <a:schemeClr val="accent4">
                            <a:lumMod val="75000"/>
                          </a:schemeClr>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1200" b="1" i="1" smtClean="0">
                                        <a:latin typeface="Cambria Math" panose="02040503050406030204" pitchFamily="18" charset="0"/>
                                      </a:rPr>
                                    </m:ctrlPr>
                                  </m:sSubPr>
                                  <m:e>
                                    <m:r>
                                      <a:rPr lang="en-US" sz="1200" b="1" i="1" smtClean="0">
                                        <a:latin typeface="Cambria Math" charset="0"/>
                                      </a:rPr>
                                      <m:t>𝑬</m:t>
                                    </m:r>
                                  </m:e>
                                  <m:sub>
                                    <m:r>
                                      <a:rPr lang="en-US" sz="1200" b="1" i="1" smtClean="0">
                                        <a:latin typeface="Cambria Math" charset="0"/>
                                      </a:rPr>
                                      <m:t>𝟏</m:t>
                                    </m:r>
                                    <m:r>
                                      <a:rPr lang="en-US" sz="1200" b="1" i="1">
                                        <a:latin typeface="Cambria Math" charset="0"/>
                                      </a:rPr>
                                      <m:t>→</m:t>
                                    </m:r>
                                    <m:r>
                                      <a:rPr lang="en-US" sz="1200" b="1" i="1">
                                        <a:latin typeface="Cambria Math" charset="0"/>
                                      </a:rPr>
                                      <m:t>𝟏</m:t>
                                    </m:r>
                                  </m:sub>
                                </m:sSub>
                              </m:oMath>
                            </m:oMathPara>
                          </a14:m>
                          <a:endParaRPr lang="en-US" sz="1200" b="1" dirty="0"/>
                        </a:p>
                      </a:txBody>
                      <a:tcPr>
                        <a:solidFill>
                          <a:schemeClr val="accent4">
                            <a:lumMod val="75000"/>
                          </a:schemeClr>
                        </a:solidFill>
                      </a:tcPr>
                    </a:tc>
                    <a:extLst>
                      <a:ext uri="{0D108BD9-81ED-4DB2-BD59-A6C34878D82A}">
                        <a16:rowId xmlns:a16="http://schemas.microsoft.com/office/drawing/2014/main" val="10016"/>
                      </a:ext>
                    </a:extLst>
                  </a:tr>
                </a:tbl>
              </a:graphicData>
            </a:graphic>
          </p:graphicFrame>
        </mc:Choice>
        <mc:Fallback xmlns="">
          <p:graphicFrame>
            <p:nvGraphicFramePr>
              <p:cNvPr id="4" name="Table 3"/>
              <p:cNvGraphicFramePr>
                <a:graphicFrameLocks noGrp="1"/>
              </p:cNvGraphicFramePr>
              <p:nvPr>
                <p:extLst>
                  <p:ext uri="{D42A27DB-BD31-4B8C-83A1-F6EECF244321}">
                    <p14:modId xmlns:p14="http://schemas.microsoft.com/office/powerpoint/2010/main" val="1312777268"/>
                  </p:ext>
                </p:extLst>
              </p:nvPr>
            </p:nvGraphicFramePr>
            <p:xfrm>
              <a:off x="6382512" y="767461"/>
              <a:ext cx="2953512" cy="4663440"/>
            </p:xfrm>
            <a:graphic>
              <a:graphicData uri="http://schemas.openxmlformats.org/drawingml/2006/table">
                <a:tbl>
                  <a:tblPr firstRow="1" bandRow="1">
                    <a:tableStyleId>{5C22544A-7EE6-4342-B048-85BDC9FD1C3A}</a:tableStyleId>
                  </a:tblPr>
                  <a:tblGrid>
                    <a:gridCol w="738378"/>
                    <a:gridCol w="738378"/>
                    <a:gridCol w="738378"/>
                    <a:gridCol w="738378"/>
                  </a:tblGrid>
                  <a:tr h="274320">
                    <a:tc>
                      <a:txBody>
                        <a:bodyPr/>
                        <a:lstStyle/>
                        <a:p>
                          <a:pPr algn="ctr"/>
                          <a:r>
                            <a:rPr lang="en-US" sz="1200" dirty="0" smtClean="0"/>
                            <a:t>a</a:t>
                          </a:r>
                          <a:endParaRPr lang="en-US" sz="1200" dirty="0"/>
                        </a:p>
                      </a:txBody>
                      <a:tcPr/>
                    </a:tc>
                    <a:tc>
                      <a:txBody>
                        <a:bodyPr/>
                        <a:lstStyle/>
                        <a:p>
                          <a:pPr algn="ctr"/>
                          <a:r>
                            <a:rPr lang="en-US" sz="1200" dirty="0" smtClean="0"/>
                            <a:t>b</a:t>
                          </a:r>
                          <a:endParaRPr lang="en-US" sz="1200" dirty="0"/>
                        </a:p>
                      </a:txBody>
                      <a:tcPr/>
                    </a:tc>
                    <a:tc>
                      <a:txBody>
                        <a:bodyPr/>
                        <a:lstStyle/>
                        <a:p>
                          <a:pPr algn="ctr"/>
                          <a:r>
                            <a:rPr lang="en-US" sz="1200" dirty="0" smtClean="0"/>
                            <a:t>y</a:t>
                          </a:r>
                          <a:endParaRPr lang="en-US" sz="1200" dirty="0"/>
                        </a:p>
                      </a:txBody>
                      <a:tcPr/>
                    </a:tc>
                    <a:tc>
                      <a:txBody>
                        <a:bodyPr/>
                        <a:lstStyle/>
                        <a:p>
                          <a:pPr algn="ctr"/>
                          <a:r>
                            <a:rPr lang="en-US" sz="1200" dirty="0" smtClean="0"/>
                            <a:t>Energy</a:t>
                          </a:r>
                          <a:endParaRPr lang="en-US" sz="1200" dirty="0"/>
                        </a:p>
                      </a:txBody>
                      <a:tcPr/>
                    </a:tc>
                  </a:tr>
                  <a:tr h="274320">
                    <a:tc>
                      <a:txBody>
                        <a:bodyPr/>
                        <a:lstStyle/>
                        <a:p>
                          <a:pPr algn="ctr"/>
                          <a:r>
                            <a:rPr lang="en-US" sz="1200" dirty="0" smtClean="0"/>
                            <a:t>0</a:t>
                          </a:r>
                          <a:r>
                            <a:rPr lang="en-US" sz="1200" dirty="0" smtClean="0">
                              <a:sym typeface="Wingdings"/>
                            </a:rPr>
                            <a:t>0</a:t>
                          </a:r>
                          <a:endParaRPr lang="en-US" sz="1200" dirty="0"/>
                        </a:p>
                      </a:txBody>
                      <a:tcPr>
                        <a:solidFill>
                          <a:schemeClr val="accent6">
                            <a:lumMod val="20000"/>
                            <a:lumOff val="80000"/>
                          </a:schemeClr>
                        </a:solidFill>
                      </a:tcPr>
                    </a:tc>
                    <a:tc>
                      <a:txBody>
                        <a:bodyPr/>
                        <a:lstStyle/>
                        <a:p>
                          <a:pPr algn="ctr"/>
                          <a:r>
                            <a:rPr lang="en-US" sz="1200" dirty="0" smtClean="0"/>
                            <a:t>0</a:t>
                          </a:r>
                          <a:r>
                            <a:rPr lang="en-US" sz="1200" dirty="0" smtClean="0">
                              <a:sym typeface="Wingdings"/>
                            </a:rPr>
                            <a:t>0</a:t>
                          </a:r>
                          <a:endParaRPr lang="en-US" sz="1200" dirty="0"/>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dirty="0" smtClean="0"/>
                            <a:t>0</a:t>
                          </a:r>
                          <a:r>
                            <a:rPr lang="en-US" sz="1200" dirty="0" smtClean="0">
                              <a:sym typeface="Wingdings"/>
                            </a:rPr>
                            <a:t>0</a:t>
                          </a:r>
                          <a:endParaRPr lang="en-US" sz="1200" dirty="0" smtClean="0"/>
                        </a:p>
                      </a:txBody>
                      <a:tcPr>
                        <a:solidFill>
                          <a:schemeClr val="accent6">
                            <a:lumMod val="20000"/>
                            <a:lumOff val="80000"/>
                          </a:schemeClr>
                        </a:solidFill>
                      </a:tcPr>
                    </a:tc>
                    <a:tc>
                      <a:txBody>
                        <a:bodyPr/>
                        <a:lstStyle/>
                        <a:p>
                          <a:endParaRPr lang="en-US"/>
                        </a:p>
                      </a:txBody>
                      <a:tcPr>
                        <a:blipFill rotWithShape="0">
                          <a:blip r:embed="rId3"/>
                          <a:stretch>
                            <a:fillRect l="-302479" t="-102222" r="-3306" b="-1522222"/>
                          </a:stretch>
                        </a:blipFill>
                      </a:tcPr>
                    </a:tc>
                  </a:tr>
                  <a:tr h="27432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dirty="0" smtClean="0"/>
                            <a:t>0</a:t>
                          </a:r>
                          <a:r>
                            <a:rPr lang="en-US" sz="1200" dirty="0" smtClean="0">
                              <a:sym typeface="Wingdings"/>
                            </a:rPr>
                            <a:t>0</a:t>
                          </a:r>
                          <a:endParaRPr lang="en-US" sz="1200" dirty="0" smtClean="0"/>
                        </a:p>
                      </a:txBody>
                      <a:tcPr>
                        <a:solidFill>
                          <a:schemeClr val="accent6">
                            <a:lumMod val="20000"/>
                            <a:lumOff val="80000"/>
                          </a:schemeClr>
                        </a:solidFill>
                      </a:tcPr>
                    </a:tc>
                    <a:tc>
                      <a:txBody>
                        <a:bodyPr/>
                        <a:lstStyle/>
                        <a:p>
                          <a:pPr algn="ctr"/>
                          <a:r>
                            <a:rPr lang="en-US" sz="1200" dirty="0" smtClean="0"/>
                            <a:t>0</a:t>
                          </a:r>
                          <a:r>
                            <a:rPr lang="en-US" sz="1200" dirty="0" smtClean="0">
                              <a:sym typeface="Wingdings"/>
                            </a:rPr>
                            <a:t>1</a:t>
                          </a:r>
                          <a:endParaRPr lang="en-US" sz="1200" dirty="0"/>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dirty="0" smtClean="0"/>
                            <a:t>0</a:t>
                          </a:r>
                          <a:r>
                            <a:rPr lang="en-US" sz="1200" dirty="0" smtClean="0">
                              <a:sym typeface="Wingdings"/>
                            </a:rPr>
                            <a:t>0</a:t>
                          </a:r>
                          <a:endParaRPr lang="en-US" sz="1200" dirty="0" smtClean="0"/>
                        </a:p>
                      </a:txBody>
                      <a:tcPr>
                        <a:solidFill>
                          <a:schemeClr val="accent6">
                            <a:lumMod val="20000"/>
                            <a:lumOff val="80000"/>
                          </a:schemeClr>
                        </a:solidFill>
                      </a:tcPr>
                    </a:tc>
                    <a:tc>
                      <a:txBody>
                        <a:bodyPr/>
                        <a:lstStyle/>
                        <a:p>
                          <a:endParaRPr lang="en-US"/>
                        </a:p>
                      </a:txBody>
                      <a:tcPr>
                        <a:blipFill rotWithShape="0">
                          <a:blip r:embed="rId3"/>
                          <a:stretch>
                            <a:fillRect l="-302479" t="-202222" r="-3306" b="-1422222"/>
                          </a:stretch>
                        </a:blipFill>
                      </a:tcPr>
                    </a:tc>
                  </a:tr>
                  <a:tr h="27432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dirty="0" smtClean="0"/>
                            <a:t>0</a:t>
                          </a:r>
                          <a:r>
                            <a:rPr lang="en-US" sz="1200" dirty="0" smtClean="0">
                              <a:sym typeface="Wingdings"/>
                            </a:rPr>
                            <a:t>0</a:t>
                          </a:r>
                          <a:endParaRPr lang="en-US" sz="1200" dirty="0" smtClean="0"/>
                        </a:p>
                      </a:txBody>
                      <a:tcPr>
                        <a:solidFill>
                          <a:schemeClr val="accent6">
                            <a:lumMod val="20000"/>
                            <a:lumOff val="80000"/>
                          </a:schemeClr>
                        </a:solidFill>
                      </a:tcPr>
                    </a:tc>
                    <a:tc>
                      <a:txBody>
                        <a:bodyPr/>
                        <a:lstStyle/>
                        <a:p>
                          <a:pPr algn="ctr"/>
                          <a:r>
                            <a:rPr lang="en-US" sz="1200" dirty="0" smtClean="0"/>
                            <a:t>1</a:t>
                          </a:r>
                          <a:r>
                            <a:rPr lang="en-US" sz="1200" dirty="0" smtClean="0">
                              <a:sym typeface="Wingdings"/>
                            </a:rPr>
                            <a:t>0</a:t>
                          </a:r>
                          <a:endParaRPr lang="en-US" sz="1200" dirty="0"/>
                        </a:p>
                      </a:txBody>
                      <a:tcPr>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dirty="0" smtClean="0"/>
                            <a:t>0</a:t>
                          </a:r>
                          <a:r>
                            <a:rPr lang="en-US" sz="1200" dirty="0" smtClean="0">
                              <a:sym typeface="Wingdings"/>
                            </a:rPr>
                            <a:t>0</a:t>
                          </a:r>
                          <a:endParaRPr lang="en-US" sz="1200" dirty="0" smtClean="0"/>
                        </a:p>
                      </a:txBody>
                      <a:tcPr>
                        <a:solidFill>
                          <a:schemeClr val="accent6">
                            <a:lumMod val="20000"/>
                            <a:lumOff val="80000"/>
                          </a:schemeClr>
                        </a:solidFill>
                      </a:tcPr>
                    </a:tc>
                    <a:tc>
                      <a:txBody>
                        <a:bodyPr/>
                        <a:lstStyle/>
                        <a:p>
                          <a:endParaRPr lang="en-US"/>
                        </a:p>
                      </a:txBody>
                      <a:tcPr>
                        <a:blipFill rotWithShape="0">
                          <a:blip r:embed="rId3"/>
                          <a:stretch>
                            <a:fillRect l="-302479" t="-302222" r="-3306" b="-1322222"/>
                          </a:stretch>
                        </a:blipFill>
                      </a:tcPr>
                    </a:tc>
                  </a:tr>
                  <a:tr h="27432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dirty="0" smtClean="0"/>
                            <a:t>0</a:t>
                          </a:r>
                          <a:r>
                            <a:rPr lang="en-US" sz="1200" dirty="0" smtClean="0">
                              <a:sym typeface="Wingdings"/>
                            </a:rPr>
                            <a:t>0</a:t>
                          </a:r>
                          <a:endParaRPr lang="en-US" sz="1200" dirty="0" smtClean="0"/>
                        </a:p>
                      </a:txBody>
                      <a:tcPr>
                        <a:solidFill>
                          <a:schemeClr val="accent6">
                            <a:lumMod val="20000"/>
                            <a:lumOff val="80000"/>
                          </a:schemeClr>
                        </a:solidFill>
                      </a:tcPr>
                    </a:tc>
                    <a:tc>
                      <a:txBody>
                        <a:bodyPr/>
                        <a:lstStyle/>
                        <a:p>
                          <a:pPr algn="ctr"/>
                          <a:r>
                            <a:rPr lang="en-US" sz="1200" dirty="0" smtClean="0"/>
                            <a:t>1</a:t>
                          </a:r>
                          <a:r>
                            <a:rPr lang="en-US" sz="1200" dirty="0" smtClean="0">
                              <a:sym typeface="Wingdings"/>
                            </a:rPr>
                            <a:t>1</a:t>
                          </a:r>
                          <a:endParaRPr lang="en-US" sz="1200" dirty="0"/>
                        </a:p>
                      </a:txBody>
                      <a:tcPr>
                        <a:solidFill>
                          <a:schemeClr val="accent6">
                            <a:lumMod val="20000"/>
                            <a:lumOff val="80000"/>
                          </a:schemeClr>
                        </a:solidFill>
                      </a:tcPr>
                    </a:tc>
                    <a:tc>
                      <a:txBody>
                        <a:bodyPr/>
                        <a:lstStyle/>
                        <a:p>
                          <a:pPr algn="ctr"/>
                          <a:r>
                            <a:rPr lang="en-US" sz="1200" dirty="0" smtClean="0"/>
                            <a:t>0</a:t>
                          </a:r>
                          <a:r>
                            <a:rPr lang="en-US" sz="1200" dirty="0" smtClean="0">
                              <a:sym typeface="Wingdings"/>
                            </a:rPr>
                            <a:t>0</a:t>
                          </a:r>
                          <a:endParaRPr lang="en-US" sz="1200" dirty="0"/>
                        </a:p>
                      </a:txBody>
                      <a:tcPr>
                        <a:solidFill>
                          <a:schemeClr val="accent6">
                            <a:lumMod val="20000"/>
                            <a:lumOff val="80000"/>
                          </a:schemeClr>
                        </a:solidFill>
                      </a:tcPr>
                    </a:tc>
                    <a:tc>
                      <a:txBody>
                        <a:bodyPr/>
                        <a:lstStyle/>
                        <a:p>
                          <a:endParaRPr lang="en-US"/>
                        </a:p>
                      </a:txBody>
                      <a:tcPr>
                        <a:blipFill rotWithShape="0">
                          <a:blip r:embed="rId3"/>
                          <a:stretch>
                            <a:fillRect l="-302479" t="-402222" r="-3306" b="-1222222"/>
                          </a:stretch>
                        </a:blipFill>
                      </a:tcPr>
                    </a:tc>
                  </a:tr>
                  <a:tr h="27432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dirty="0" smtClean="0"/>
                            <a:t>0</a:t>
                          </a:r>
                          <a:r>
                            <a:rPr lang="en-US" sz="1200" dirty="0" smtClean="0">
                              <a:sym typeface="Wingdings"/>
                            </a:rPr>
                            <a:t>1</a:t>
                          </a:r>
                          <a:endParaRPr lang="en-US" sz="1200" dirty="0" smtClean="0"/>
                        </a:p>
                      </a:txBody>
                      <a:tcPr>
                        <a:solidFill>
                          <a:schemeClr val="bg1">
                            <a:lumMod val="85000"/>
                          </a:schemeClr>
                        </a:solidFill>
                      </a:tcPr>
                    </a:tc>
                    <a:tc>
                      <a:txBody>
                        <a:bodyPr/>
                        <a:lstStyle/>
                        <a:p>
                          <a:pPr algn="ctr"/>
                          <a:r>
                            <a:rPr lang="en-US" sz="1200" dirty="0" smtClean="0"/>
                            <a:t>0</a:t>
                          </a:r>
                          <a:r>
                            <a:rPr lang="en-US" sz="1200" dirty="0" smtClean="0">
                              <a:sym typeface="Wingdings"/>
                            </a:rPr>
                            <a:t>0</a:t>
                          </a:r>
                          <a:endParaRPr lang="en-US" sz="1200" dirty="0"/>
                        </a:p>
                      </a:txBody>
                      <a:tcPr>
                        <a:solidFill>
                          <a:schemeClr val="bg1">
                            <a:lumMod val="8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dirty="0" smtClean="0"/>
                            <a:t>0</a:t>
                          </a:r>
                          <a:r>
                            <a:rPr lang="en-US" sz="1200" dirty="0" smtClean="0">
                              <a:sym typeface="Wingdings"/>
                            </a:rPr>
                            <a:t>0</a:t>
                          </a:r>
                          <a:endParaRPr lang="en-US" sz="1200" dirty="0" smtClean="0"/>
                        </a:p>
                      </a:txBody>
                      <a:tcPr>
                        <a:solidFill>
                          <a:schemeClr val="bg1">
                            <a:lumMod val="85000"/>
                          </a:schemeClr>
                        </a:solidFill>
                      </a:tcPr>
                    </a:tc>
                    <a:tc>
                      <a:txBody>
                        <a:bodyPr/>
                        <a:lstStyle/>
                        <a:p>
                          <a:endParaRPr lang="en-US"/>
                        </a:p>
                      </a:txBody>
                      <a:tcPr>
                        <a:blipFill rotWithShape="0">
                          <a:blip r:embed="rId3"/>
                          <a:stretch>
                            <a:fillRect l="-302479" t="-502222" r="-3306" b="-1122222"/>
                          </a:stretch>
                        </a:blipFill>
                      </a:tcPr>
                    </a:tc>
                  </a:tr>
                  <a:tr h="27432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dirty="0" smtClean="0"/>
                            <a:t>0</a:t>
                          </a:r>
                          <a:r>
                            <a:rPr lang="en-US" sz="1200" dirty="0" smtClean="0">
                              <a:sym typeface="Wingdings"/>
                            </a:rPr>
                            <a:t>1</a:t>
                          </a:r>
                          <a:endParaRPr lang="en-US" sz="1200" dirty="0" smtClean="0"/>
                        </a:p>
                      </a:txBody>
                      <a:tcPr>
                        <a:solidFill>
                          <a:schemeClr val="bg1">
                            <a:lumMod val="85000"/>
                          </a:schemeClr>
                        </a:solidFill>
                      </a:tcPr>
                    </a:tc>
                    <a:tc>
                      <a:txBody>
                        <a:bodyPr/>
                        <a:lstStyle/>
                        <a:p>
                          <a:pPr algn="ctr"/>
                          <a:r>
                            <a:rPr lang="en-US" sz="1200" dirty="0" smtClean="0"/>
                            <a:t>0</a:t>
                          </a:r>
                          <a:r>
                            <a:rPr lang="en-US" sz="1200" dirty="0" smtClean="0">
                              <a:sym typeface="Wingdings"/>
                            </a:rPr>
                            <a:t>1</a:t>
                          </a:r>
                          <a:endParaRPr lang="en-US" sz="1200" dirty="0"/>
                        </a:p>
                      </a:txBody>
                      <a:tcPr>
                        <a:solidFill>
                          <a:schemeClr val="bg1">
                            <a:lumMod val="8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dirty="0" smtClean="0"/>
                            <a:t>0</a:t>
                          </a:r>
                          <a:r>
                            <a:rPr lang="en-US" sz="1200" dirty="0" smtClean="0">
                              <a:sym typeface="Wingdings"/>
                            </a:rPr>
                            <a:t>1</a:t>
                          </a:r>
                          <a:endParaRPr lang="en-US" sz="1200" dirty="0" smtClean="0"/>
                        </a:p>
                      </a:txBody>
                      <a:tcPr>
                        <a:solidFill>
                          <a:schemeClr val="bg1">
                            <a:lumMod val="85000"/>
                          </a:schemeClr>
                        </a:solidFill>
                      </a:tcPr>
                    </a:tc>
                    <a:tc>
                      <a:txBody>
                        <a:bodyPr/>
                        <a:lstStyle/>
                        <a:p>
                          <a:endParaRPr lang="en-US"/>
                        </a:p>
                      </a:txBody>
                      <a:tcPr>
                        <a:blipFill rotWithShape="0">
                          <a:blip r:embed="rId3"/>
                          <a:stretch>
                            <a:fillRect l="-302479" t="-602222" r="-3306" b="-1022222"/>
                          </a:stretch>
                        </a:blipFill>
                      </a:tcPr>
                    </a:tc>
                  </a:tr>
                  <a:tr h="27432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dirty="0" smtClean="0"/>
                            <a:t>0</a:t>
                          </a:r>
                          <a:r>
                            <a:rPr lang="en-US" sz="1200" dirty="0" smtClean="0">
                              <a:sym typeface="Wingdings"/>
                            </a:rPr>
                            <a:t>1</a:t>
                          </a:r>
                          <a:endParaRPr lang="en-US" sz="1200" dirty="0" smtClean="0"/>
                        </a:p>
                      </a:txBody>
                      <a:tcPr>
                        <a:solidFill>
                          <a:schemeClr val="bg1">
                            <a:lumMod val="85000"/>
                          </a:schemeClr>
                        </a:solidFill>
                      </a:tcPr>
                    </a:tc>
                    <a:tc>
                      <a:txBody>
                        <a:bodyPr/>
                        <a:lstStyle/>
                        <a:p>
                          <a:pPr algn="ctr"/>
                          <a:r>
                            <a:rPr lang="en-US" sz="1200" dirty="0" smtClean="0"/>
                            <a:t>1</a:t>
                          </a:r>
                          <a:r>
                            <a:rPr lang="en-US" sz="1200" dirty="0" smtClean="0">
                              <a:sym typeface="Wingdings"/>
                            </a:rPr>
                            <a:t>0</a:t>
                          </a:r>
                          <a:endParaRPr lang="en-US" sz="1200" dirty="0"/>
                        </a:p>
                      </a:txBody>
                      <a:tcPr>
                        <a:solidFill>
                          <a:schemeClr val="bg1">
                            <a:lumMod val="85000"/>
                          </a:schemeClr>
                        </a:solidFill>
                      </a:tcPr>
                    </a:tc>
                    <a:tc>
                      <a:txBody>
                        <a:bodyPr/>
                        <a:lstStyle/>
                        <a:p>
                          <a:pPr algn="ctr"/>
                          <a:r>
                            <a:rPr lang="en-US" sz="1200" dirty="0" smtClean="0"/>
                            <a:t>0</a:t>
                          </a:r>
                          <a:r>
                            <a:rPr lang="en-US" sz="1200" dirty="0" smtClean="0">
                              <a:sym typeface="Wingdings"/>
                            </a:rPr>
                            <a:t>0</a:t>
                          </a:r>
                          <a:endParaRPr lang="en-US" sz="1200" dirty="0"/>
                        </a:p>
                      </a:txBody>
                      <a:tcPr>
                        <a:solidFill>
                          <a:schemeClr val="bg1">
                            <a:lumMod val="85000"/>
                          </a:schemeClr>
                        </a:solidFill>
                      </a:tcPr>
                    </a:tc>
                    <a:tc>
                      <a:txBody>
                        <a:bodyPr/>
                        <a:lstStyle/>
                        <a:p>
                          <a:endParaRPr lang="en-US"/>
                        </a:p>
                      </a:txBody>
                      <a:tcPr>
                        <a:blipFill rotWithShape="0">
                          <a:blip r:embed="rId3"/>
                          <a:stretch>
                            <a:fillRect l="-302479" t="-702222" r="-3306" b="-922222"/>
                          </a:stretch>
                        </a:blipFill>
                      </a:tcPr>
                    </a:tc>
                  </a:tr>
                  <a:tr h="27432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dirty="0" smtClean="0"/>
                            <a:t>0</a:t>
                          </a:r>
                          <a:r>
                            <a:rPr lang="en-US" sz="1200" dirty="0" smtClean="0">
                              <a:sym typeface="Wingdings"/>
                            </a:rPr>
                            <a:t>1</a:t>
                          </a:r>
                          <a:endParaRPr lang="en-US" sz="1200" dirty="0" smtClean="0"/>
                        </a:p>
                      </a:txBody>
                      <a:tcPr>
                        <a:solidFill>
                          <a:schemeClr val="bg1">
                            <a:lumMod val="85000"/>
                          </a:schemeClr>
                        </a:solidFill>
                      </a:tcPr>
                    </a:tc>
                    <a:tc>
                      <a:txBody>
                        <a:bodyPr/>
                        <a:lstStyle/>
                        <a:p>
                          <a:pPr algn="ctr"/>
                          <a:r>
                            <a:rPr lang="en-US" sz="1200" dirty="0" smtClean="0"/>
                            <a:t>1</a:t>
                          </a:r>
                          <a:r>
                            <a:rPr lang="en-US" sz="1200" dirty="0" smtClean="0">
                              <a:sym typeface="Wingdings"/>
                            </a:rPr>
                            <a:t>1</a:t>
                          </a:r>
                          <a:endParaRPr lang="en-US" sz="1200" dirty="0"/>
                        </a:p>
                      </a:txBody>
                      <a:tcPr>
                        <a:solidFill>
                          <a:schemeClr val="bg1">
                            <a:lumMod val="85000"/>
                          </a:schemeClr>
                        </a:solidFill>
                      </a:tcPr>
                    </a:tc>
                    <a:tc>
                      <a:txBody>
                        <a:bodyPr/>
                        <a:lstStyle/>
                        <a:p>
                          <a:pPr algn="ctr"/>
                          <a:r>
                            <a:rPr lang="en-US" sz="1200" dirty="0" smtClean="0"/>
                            <a:t>0</a:t>
                          </a:r>
                          <a:r>
                            <a:rPr lang="en-US" sz="1200" dirty="0" smtClean="0">
                              <a:sym typeface="Wingdings"/>
                            </a:rPr>
                            <a:t>1</a:t>
                          </a:r>
                          <a:endParaRPr lang="en-US" sz="1200" dirty="0"/>
                        </a:p>
                      </a:txBody>
                      <a:tcPr>
                        <a:solidFill>
                          <a:schemeClr val="bg1">
                            <a:lumMod val="85000"/>
                          </a:schemeClr>
                        </a:solidFill>
                      </a:tcPr>
                    </a:tc>
                    <a:tc>
                      <a:txBody>
                        <a:bodyPr/>
                        <a:lstStyle/>
                        <a:p>
                          <a:endParaRPr lang="en-US"/>
                        </a:p>
                      </a:txBody>
                      <a:tcPr>
                        <a:blipFill rotWithShape="0">
                          <a:blip r:embed="rId3"/>
                          <a:stretch>
                            <a:fillRect l="-302479" t="-784783" r="-3306" b="-802174"/>
                          </a:stretch>
                        </a:blipFill>
                      </a:tcPr>
                    </a:tc>
                  </a:tr>
                  <a:tr h="27432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dirty="0" smtClean="0"/>
                            <a:t>1</a:t>
                          </a:r>
                          <a:r>
                            <a:rPr lang="en-US" sz="1200" dirty="0" smtClean="0">
                              <a:sym typeface="Wingdings"/>
                            </a:rPr>
                            <a:t>0</a:t>
                          </a:r>
                          <a:endParaRPr lang="en-US" sz="1200" dirty="0" smtClean="0"/>
                        </a:p>
                      </a:txBody>
                      <a:tcPr>
                        <a:solidFill>
                          <a:schemeClr val="accent4">
                            <a:lumMod val="60000"/>
                            <a:lumOff val="40000"/>
                          </a:schemeClr>
                        </a:solidFill>
                      </a:tcPr>
                    </a:tc>
                    <a:tc>
                      <a:txBody>
                        <a:bodyPr/>
                        <a:lstStyle/>
                        <a:p>
                          <a:pPr algn="ctr"/>
                          <a:r>
                            <a:rPr lang="en-US" sz="1200" dirty="0" smtClean="0"/>
                            <a:t>0</a:t>
                          </a:r>
                          <a:r>
                            <a:rPr lang="en-US" sz="1200" dirty="0" smtClean="0">
                              <a:sym typeface="Wingdings"/>
                            </a:rPr>
                            <a:t>0</a:t>
                          </a:r>
                          <a:endParaRPr lang="en-US" sz="1200" dirty="0"/>
                        </a:p>
                      </a:txBody>
                      <a:tcPr>
                        <a:solidFill>
                          <a:schemeClr val="accent4">
                            <a:lumMod val="60000"/>
                            <a:lumOff val="40000"/>
                          </a:schemeClr>
                        </a:solidFill>
                      </a:tcPr>
                    </a:tc>
                    <a:tc>
                      <a:txBody>
                        <a:bodyPr/>
                        <a:lstStyle/>
                        <a:p>
                          <a:pPr algn="ctr"/>
                          <a:r>
                            <a:rPr lang="en-US" sz="1200" dirty="0" smtClean="0"/>
                            <a:t>0</a:t>
                          </a:r>
                          <a:r>
                            <a:rPr lang="en-US" sz="1200" dirty="0" smtClean="0">
                              <a:sym typeface="Wingdings"/>
                            </a:rPr>
                            <a:t>0</a:t>
                          </a:r>
                          <a:endParaRPr lang="en-US" sz="1200" dirty="0"/>
                        </a:p>
                      </a:txBody>
                      <a:tcPr>
                        <a:solidFill>
                          <a:schemeClr val="accent4">
                            <a:lumMod val="60000"/>
                            <a:lumOff val="40000"/>
                          </a:schemeClr>
                        </a:solidFill>
                      </a:tcPr>
                    </a:tc>
                    <a:tc>
                      <a:txBody>
                        <a:bodyPr/>
                        <a:lstStyle/>
                        <a:p>
                          <a:endParaRPr lang="en-US"/>
                        </a:p>
                      </a:txBody>
                      <a:tcPr>
                        <a:blipFill rotWithShape="0">
                          <a:blip r:embed="rId3"/>
                          <a:stretch>
                            <a:fillRect l="-302479" t="-904444" r="-3306" b="-720000"/>
                          </a:stretch>
                        </a:blipFill>
                      </a:tcPr>
                    </a:tc>
                  </a:tr>
                  <a:tr h="27432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dirty="0" smtClean="0"/>
                            <a:t>1</a:t>
                          </a:r>
                          <a:r>
                            <a:rPr lang="en-US" sz="1200" dirty="0" smtClean="0">
                              <a:sym typeface="Wingdings"/>
                            </a:rPr>
                            <a:t>0</a:t>
                          </a:r>
                          <a:endParaRPr lang="en-US" sz="1200" dirty="0" smtClean="0"/>
                        </a:p>
                      </a:txBody>
                      <a:tcPr>
                        <a:solidFill>
                          <a:schemeClr val="accent4">
                            <a:lumMod val="60000"/>
                            <a:lumOff val="40000"/>
                          </a:schemeClr>
                        </a:solidFill>
                      </a:tcPr>
                    </a:tc>
                    <a:tc>
                      <a:txBody>
                        <a:bodyPr/>
                        <a:lstStyle/>
                        <a:p>
                          <a:pPr algn="ctr"/>
                          <a:r>
                            <a:rPr lang="en-US" sz="1200" dirty="0" smtClean="0"/>
                            <a:t>0</a:t>
                          </a:r>
                          <a:r>
                            <a:rPr lang="en-US" sz="1200" dirty="0" smtClean="0">
                              <a:sym typeface="Wingdings"/>
                            </a:rPr>
                            <a:t>1</a:t>
                          </a:r>
                          <a:endParaRPr lang="en-US" sz="1200" dirty="0"/>
                        </a:p>
                      </a:txBody>
                      <a:tcPr>
                        <a:solidFill>
                          <a:schemeClr val="accent4">
                            <a:lumMod val="60000"/>
                            <a:lumOff val="40000"/>
                          </a:schemeClr>
                        </a:solidFill>
                      </a:tcPr>
                    </a:tc>
                    <a:tc>
                      <a:txBody>
                        <a:bodyPr/>
                        <a:lstStyle/>
                        <a:p>
                          <a:pPr algn="ctr"/>
                          <a:r>
                            <a:rPr lang="en-US" sz="1200" dirty="0" smtClean="0"/>
                            <a:t>0</a:t>
                          </a:r>
                          <a:r>
                            <a:rPr lang="en-US" sz="1200" dirty="0" smtClean="0">
                              <a:sym typeface="Wingdings"/>
                            </a:rPr>
                            <a:t>0</a:t>
                          </a:r>
                          <a:endParaRPr lang="en-US" sz="1200" dirty="0"/>
                        </a:p>
                      </a:txBody>
                      <a:tcPr>
                        <a:solidFill>
                          <a:schemeClr val="accent4">
                            <a:lumMod val="60000"/>
                            <a:lumOff val="40000"/>
                          </a:schemeClr>
                        </a:solidFill>
                      </a:tcPr>
                    </a:tc>
                    <a:tc>
                      <a:txBody>
                        <a:bodyPr/>
                        <a:lstStyle/>
                        <a:p>
                          <a:endParaRPr lang="en-US"/>
                        </a:p>
                      </a:txBody>
                      <a:tcPr>
                        <a:blipFill rotWithShape="0">
                          <a:blip r:embed="rId3"/>
                          <a:stretch>
                            <a:fillRect l="-302479" t="-1004444" r="-3306" b="-620000"/>
                          </a:stretch>
                        </a:blipFill>
                      </a:tcPr>
                    </a:tc>
                  </a:tr>
                  <a:tr h="27432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dirty="0" smtClean="0"/>
                            <a:t>1</a:t>
                          </a:r>
                          <a:r>
                            <a:rPr lang="en-US" sz="1200" dirty="0" smtClean="0">
                              <a:sym typeface="Wingdings"/>
                            </a:rPr>
                            <a:t>0</a:t>
                          </a:r>
                          <a:endParaRPr lang="en-US" sz="1200" dirty="0" smtClean="0"/>
                        </a:p>
                      </a:txBody>
                      <a:tcPr>
                        <a:solidFill>
                          <a:schemeClr val="accent4">
                            <a:lumMod val="60000"/>
                            <a:lumOff val="40000"/>
                          </a:schemeClr>
                        </a:solidFill>
                      </a:tcPr>
                    </a:tc>
                    <a:tc>
                      <a:txBody>
                        <a:bodyPr/>
                        <a:lstStyle/>
                        <a:p>
                          <a:pPr algn="ctr"/>
                          <a:r>
                            <a:rPr lang="en-US" sz="1200" dirty="0" smtClean="0"/>
                            <a:t>1</a:t>
                          </a:r>
                          <a:r>
                            <a:rPr lang="en-US" sz="1200" dirty="0" smtClean="0">
                              <a:sym typeface="Wingdings"/>
                            </a:rPr>
                            <a:t>0</a:t>
                          </a:r>
                          <a:endParaRPr lang="en-US" sz="1200" dirty="0"/>
                        </a:p>
                      </a:txBody>
                      <a:tcPr>
                        <a:solidFill>
                          <a:schemeClr val="accent4">
                            <a:lumMod val="60000"/>
                            <a:lumOff val="40000"/>
                          </a:schemeClr>
                        </a:solidFill>
                      </a:tcPr>
                    </a:tc>
                    <a:tc>
                      <a:txBody>
                        <a:bodyPr/>
                        <a:lstStyle/>
                        <a:p>
                          <a:pPr algn="ctr"/>
                          <a:r>
                            <a:rPr lang="en-US" sz="1200" dirty="0" smtClean="0"/>
                            <a:t>1</a:t>
                          </a:r>
                          <a:r>
                            <a:rPr lang="en-US" sz="1200" dirty="0" smtClean="0">
                              <a:sym typeface="Wingdings"/>
                            </a:rPr>
                            <a:t>0</a:t>
                          </a:r>
                          <a:endParaRPr lang="en-US" sz="1200" dirty="0"/>
                        </a:p>
                      </a:txBody>
                      <a:tcPr>
                        <a:solidFill>
                          <a:schemeClr val="accent4">
                            <a:lumMod val="60000"/>
                            <a:lumOff val="40000"/>
                          </a:schemeClr>
                        </a:solidFill>
                      </a:tcPr>
                    </a:tc>
                    <a:tc>
                      <a:txBody>
                        <a:bodyPr/>
                        <a:lstStyle/>
                        <a:p>
                          <a:endParaRPr lang="en-US"/>
                        </a:p>
                      </a:txBody>
                      <a:tcPr>
                        <a:blipFill rotWithShape="0">
                          <a:blip r:embed="rId3"/>
                          <a:stretch>
                            <a:fillRect l="-302479" t="-1104444" r="-3306" b="-520000"/>
                          </a:stretch>
                        </a:blipFill>
                      </a:tcPr>
                    </a:tc>
                  </a:tr>
                  <a:tr h="27432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dirty="0" smtClean="0"/>
                            <a:t>1</a:t>
                          </a:r>
                          <a:r>
                            <a:rPr lang="en-US" sz="1200" dirty="0" smtClean="0">
                              <a:sym typeface="Wingdings"/>
                            </a:rPr>
                            <a:t>0</a:t>
                          </a:r>
                          <a:endParaRPr lang="en-US" sz="1200" dirty="0" smtClean="0"/>
                        </a:p>
                      </a:txBody>
                      <a:tcPr>
                        <a:solidFill>
                          <a:schemeClr val="accent4">
                            <a:lumMod val="60000"/>
                            <a:lumOff val="40000"/>
                          </a:schemeClr>
                        </a:solidFill>
                      </a:tcPr>
                    </a:tc>
                    <a:tc>
                      <a:txBody>
                        <a:bodyPr/>
                        <a:lstStyle/>
                        <a:p>
                          <a:pPr algn="ctr"/>
                          <a:r>
                            <a:rPr lang="en-US" sz="1200" dirty="0" smtClean="0"/>
                            <a:t>1</a:t>
                          </a:r>
                          <a:r>
                            <a:rPr lang="en-US" sz="1200" dirty="0" smtClean="0">
                              <a:sym typeface="Wingdings"/>
                            </a:rPr>
                            <a:t>1</a:t>
                          </a:r>
                          <a:endParaRPr lang="en-US" sz="1200" dirty="0"/>
                        </a:p>
                      </a:txBody>
                      <a:tcPr>
                        <a:solidFill>
                          <a:schemeClr val="accent4">
                            <a:lumMod val="60000"/>
                            <a:lumOff val="40000"/>
                          </a:schemeClr>
                        </a:solidFill>
                      </a:tcPr>
                    </a:tc>
                    <a:tc>
                      <a:txBody>
                        <a:bodyPr/>
                        <a:lstStyle/>
                        <a:p>
                          <a:pPr algn="ctr"/>
                          <a:r>
                            <a:rPr lang="en-US" sz="1200" dirty="0" smtClean="0"/>
                            <a:t>1</a:t>
                          </a:r>
                          <a:r>
                            <a:rPr lang="en-US" sz="1200" dirty="0" smtClean="0">
                              <a:sym typeface="Wingdings"/>
                            </a:rPr>
                            <a:t>0</a:t>
                          </a:r>
                          <a:endParaRPr lang="en-US" sz="1200" dirty="0"/>
                        </a:p>
                      </a:txBody>
                      <a:tcPr>
                        <a:solidFill>
                          <a:schemeClr val="accent4">
                            <a:lumMod val="60000"/>
                            <a:lumOff val="40000"/>
                          </a:schemeClr>
                        </a:solidFill>
                      </a:tcPr>
                    </a:tc>
                    <a:tc>
                      <a:txBody>
                        <a:bodyPr/>
                        <a:lstStyle/>
                        <a:p>
                          <a:endParaRPr lang="en-US"/>
                        </a:p>
                      </a:txBody>
                      <a:tcPr>
                        <a:blipFill rotWithShape="0">
                          <a:blip r:embed="rId3"/>
                          <a:stretch>
                            <a:fillRect l="-302479" t="-1204444" r="-3306" b="-420000"/>
                          </a:stretch>
                        </a:blipFill>
                      </a:tcPr>
                    </a:tc>
                  </a:tr>
                  <a:tr h="27432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dirty="0" smtClean="0"/>
                            <a:t>1</a:t>
                          </a:r>
                          <a:r>
                            <a:rPr lang="en-US" sz="1200" dirty="0" smtClean="0">
                              <a:sym typeface="Wingdings"/>
                            </a:rPr>
                            <a:t>1</a:t>
                          </a:r>
                          <a:endParaRPr lang="en-US" sz="1200" dirty="0" smtClean="0"/>
                        </a:p>
                      </a:txBody>
                      <a:tcPr>
                        <a:solidFill>
                          <a:schemeClr val="accent4">
                            <a:lumMod val="75000"/>
                          </a:schemeClr>
                        </a:solidFill>
                      </a:tcPr>
                    </a:tc>
                    <a:tc>
                      <a:txBody>
                        <a:bodyPr/>
                        <a:lstStyle/>
                        <a:p>
                          <a:pPr algn="ctr"/>
                          <a:r>
                            <a:rPr lang="en-US" sz="1200" dirty="0" smtClean="0"/>
                            <a:t>0</a:t>
                          </a:r>
                          <a:r>
                            <a:rPr lang="en-US" sz="1200" dirty="0" smtClean="0">
                              <a:sym typeface="Wingdings"/>
                            </a:rPr>
                            <a:t>0</a:t>
                          </a:r>
                          <a:endParaRPr lang="en-US" sz="1200" dirty="0"/>
                        </a:p>
                      </a:txBody>
                      <a:tcPr>
                        <a:solidFill>
                          <a:schemeClr val="accent4">
                            <a:lumMod val="75000"/>
                          </a:schemeClr>
                        </a:solidFill>
                      </a:tcPr>
                    </a:tc>
                    <a:tc>
                      <a:txBody>
                        <a:bodyPr/>
                        <a:lstStyle/>
                        <a:p>
                          <a:pPr algn="ctr"/>
                          <a:r>
                            <a:rPr lang="en-US" sz="1200" dirty="0" smtClean="0"/>
                            <a:t>0</a:t>
                          </a:r>
                          <a:r>
                            <a:rPr lang="en-US" sz="1200" dirty="0" smtClean="0">
                              <a:sym typeface="Wingdings"/>
                            </a:rPr>
                            <a:t>0</a:t>
                          </a:r>
                          <a:endParaRPr lang="en-US" sz="1200" dirty="0"/>
                        </a:p>
                      </a:txBody>
                      <a:tcPr>
                        <a:solidFill>
                          <a:schemeClr val="accent4">
                            <a:lumMod val="75000"/>
                          </a:schemeClr>
                        </a:solidFill>
                      </a:tcPr>
                    </a:tc>
                    <a:tc>
                      <a:txBody>
                        <a:bodyPr/>
                        <a:lstStyle/>
                        <a:p>
                          <a:endParaRPr lang="en-US"/>
                        </a:p>
                      </a:txBody>
                      <a:tcPr>
                        <a:blipFill rotWithShape="0">
                          <a:blip r:embed="rId3"/>
                          <a:stretch>
                            <a:fillRect l="-302479" t="-1304444" r="-3306" b="-320000"/>
                          </a:stretch>
                        </a:blipFill>
                      </a:tcPr>
                    </a:tc>
                  </a:tr>
                  <a:tr h="27432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dirty="0" smtClean="0"/>
                            <a:t>1</a:t>
                          </a:r>
                          <a:r>
                            <a:rPr lang="en-US" sz="1200" dirty="0" smtClean="0">
                              <a:sym typeface="Wingdings"/>
                            </a:rPr>
                            <a:t>1</a:t>
                          </a:r>
                          <a:endParaRPr lang="en-US" sz="1200" dirty="0" smtClean="0"/>
                        </a:p>
                      </a:txBody>
                      <a:tcPr>
                        <a:solidFill>
                          <a:schemeClr val="accent4">
                            <a:lumMod val="75000"/>
                          </a:schemeClr>
                        </a:solidFill>
                      </a:tcPr>
                    </a:tc>
                    <a:tc>
                      <a:txBody>
                        <a:bodyPr/>
                        <a:lstStyle/>
                        <a:p>
                          <a:pPr algn="ctr"/>
                          <a:r>
                            <a:rPr lang="en-US" sz="1200" dirty="0" smtClean="0"/>
                            <a:t>0</a:t>
                          </a:r>
                          <a:r>
                            <a:rPr lang="en-US" sz="1200" dirty="0" smtClean="0">
                              <a:sym typeface="Wingdings"/>
                            </a:rPr>
                            <a:t>1</a:t>
                          </a:r>
                          <a:endParaRPr lang="en-US" sz="1200" dirty="0"/>
                        </a:p>
                      </a:txBody>
                      <a:tcPr>
                        <a:solidFill>
                          <a:schemeClr val="accent4">
                            <a:lumMod val="75000"/>
                          </a:schemeClr>
                        </a:solidFill>
                      </a:tcPr>
                    </a:tc>
                    <a:tc>
                      <a:txBody>
                        <a:bodyPr/>
                        <a:lstStyle/>
                        <a:p>
                          <a:pPr algn="ctr"/>
                          <a:r>
                            <a:rPr lang="en-US" sz="1200" dirty="0" smtClean="0"/>
                            <a:t>0</a:t>
                          </a:r>
                          <a:r>
                            <a:rPr lang="en-US" sz="1200" dirty="0" smtClean="0">
                              <a:sym typeface="Wingdings"/>
                            </a:rPr>
                            <a:t>1</a:t>
                          </a:r>
                          <a:endParaRPr lang="en-US" sz="1200" dirty="0"/>
                        </a:p>
                      </a:txBody>
                      <a:tcPr>
                        <a:solidFill>
                          <a:schemeClr val="accent4">
                            <a:lumMod val="75000"/>
                          </a:schemeClr>
                        </a:solidFill>
                      </a:tcPr>
                    </a:tc>
                    <a:tc>
                      <a:txBody>
                        <a:bodyPr/>
                        <a:lstStyle/>
                        <a:p>
                          <a:endParaRPr lang="en-US"/>
                        </a:p>
                      </a:txBody>
                      <a:tcPr>
                        <a:blipFill rotWithShape="0">
                          <a:blip r:embed="rId3"/>
                          <a:stretch>
                            <a:fillRect l="-302479" t="-1404444" r="-3306" b="-220000"/>
                          </a:stretch>
                        </a:blipFill>
                      </a:tcPr>
                    </a:tc>
                  </a:tr>
                  <a:tr h="27432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dirty="0" smtClean="0"/>
                            <a:t>1</a:t>
                          </a:r>
                          <a:r>
                            <a:rPr lang="en-US" sz="1200" dirty="0" smtClean="0">
                              <a:sym typeface="Wingdings"/>
                            </a:rPr>
                            <a:t>1</a:t>
                          </a:r>
                          <a:endParaRPr lang="en-US" sz="1200" dirty="0" smtClean="0"/>
                        </a:p>
                      </a:txBody>
                      <a:tcPr>
                        <a:solidFill>
                          <a:schemeClr val="accent4">
                            <a:lumMod val="75000"/>
                          </a:schemeClr>
                        </a:solidFill>
                      </a:tcPr>
                    </a:tc>
                    <a:tc>
                      <a:txBody>
                        <a:bodyPr/>
                        <a:lstStyle/>
                        <a:p>
                          <a:pPr algn="ctr"/>
                          <a:r>
                            <a:rPr lang="en-US" sz="1200" dirty="0" smtClean="0"/>
                            <a:t>1</a:t>
                          </a:r>
                          <a:r>
                            <a:rPr lang="en-US" sz="1200" dirty="0" smtClean="0">
                              <a:sym typeface="Wingdings"/>
                            </a:rPr>
                            <a:t>0</a:t>
                          </a:r>
                          <a:endParaRPr lang="en-US" sz="1200" dirty="0"/>
                        </a:p>
                      </a:txBody>
                      <a:tcPr>
                        <a:solidFill>
                          <a:schemeClr val="accent4">
                            <a:lumMod val="75000"/>
                          </a:schemeClr>
                        </a:solidFill>
                      </a:tcPr>
                    </a:tc>
                    <a:tc>
                      <a:txBody>
                        <a:bodyPr/>
                        <a:lstStyle/>
                        <a:p>
                          <a:pPr algn="ctr"/>
                          <a:r>
                            <a:rPr lang="en-US" sz="1200" dirty="0" smtClean="0"/>
                            <a:t>1</a:t>
                          </a:r>
                          <a:r>
                            <a:rPr lang="en-US" sz="1200" dirty="0" smtClean="0">
                              <a:sym typeface="Wingdings"/>
                            </a:rPr>
                            <a:t>0</a:t>
                          </a:r>
                          <a:endParaRPr lang="en-US" sz="1200" dirty="0"/>
                        </a:p>
                      </a:txBody>
                      <a:tcPr>
                        <a:solidFill>
                          <a:schemeClr val="accent4">
                            <a:lumMod val="75000"/>
                          </a:schemeClr>
                        </a:solidFill>
                      </a:tcPr>
                    </a:tc>
                    <a:tc>
                      <a:txBody>
                        <a:bodyPr/>
                        <a:lstStyle/>
                        <a:p>
                          <a:endParaRPr lang="en-US"/>
                        </a:p>
                      </a:txBody>
                      <a:tcPr>
                        <a:blipFill rotWithShape="0">
                          <a:blip r:embed="rId3"/>
                          <a:stretch>
                            <a:fillRect l="-302479" t="-1504444" r="-3306" b="-120000"/>
                          </a:stretch>
                        </a:blipFill>
                      </a:tcPr>
                    </a:tc>
                  </a:tr>
                  <a:tr h="27432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dirty="0" smtClean="0"/>
                            <a:t>1</a:t>
                          </a:r>
                          <a:r>
                            <a:rPr lang="en-US" sz="1200" dirty="0" smtClean="0">
                              <a:sym typeface="Wingdings"/>
                            </a:rPr>
                            <a:t>1</a:t>
                          </a:r>
                          <a:endParaRPr lang="en-US" sz="1200" dirty="0" smtClean="0"/>
                        </a:p>
                      </a:txBody>
                      <a:tcPr>
                        <a:solidFill>
                          <a:schemeClr val="accent4">
                            <a:lumMod val="75000"/>
                          </a:schemeClr>
                        </a:solidFill>
                      </a:tcPr>
                    </a:tc>
                    <a:tc>
                      <a:txBody>
                        <a:bodyPr/>
                        <a:lstStyle/>
                        <a:p>
                          <a:pPr algn="ctr"/>
                          <a:r>
                            <a:rPr lang="en-US" sz="1200" dirty="0" smtClean="0"/>
                            <a:t>1</a:t>
                          </a:r>
                          <a:r>
                            <a:rPr lang="en-US" sz="1200" dirty="0" smtClean="0">
                              <a:sym typeface="Wingdings"/>
                            </a:rPr>
                            <a:t>1</a:t>
                          </a:r>
                          <a:endParaRPr lang="en-US" sz="1200" dirty="0"/>
                        </a:p>
                      </a:txBody>
                      <a:tcPr>
                        <a:solidFill>
                          <a:schemeClr val="accent4">
                            <a:lumMod val="75000"/>
                          </a:schemeClr>
                        </a:solidFill>
                      </a:tcPr>
                    </a:tc>
                    <a:tc>
                      <a:txBody>
                        <a:bodyPr/>
                        <a:lstStyle/>
                        <a:p>
                          <a:pPr algn="ctr"/>
                          <a:r>
                            <a:rPr lang="en-US" sz="1200" dirty="0" smtClean="0"/>
                            <a:t>1</a:t>
                          </a:r>
                          <a:r>
                            <a:rPr lang="en-US" sz="1200" dirty="0" smtClean="0">
                              <a:sym typeface="Wingdings"/>
                            </a:rPr>
                            <a:t>1</a:t>
                          </a:r>
                          <a:endParaRPr lang="en-US" sz="1200" dirty="0"/>
                        </a:p>
                      </a:txBody>
                      <a:tcPr>
                        <a:solidFill>
                          <a:schemeClr val="accent4">
                            <a:lumMod val="75000"/>
                          </a:schemeClr>
                        </a:solidFill>
                      </a:tcPr>
                    </a:tc>
                    <a:tc>
                      <a:txBody>
                        <a:bodyPr/>
                        <a:lstStyle/>
                        <a:p>
                          <a:endParaRPr lang="en-US"/>
                        </a:p>
                      </a:txBody>
                      <a:tcPr>
                        <a:blipFill rotWithShape="0">
                          <a:blip r:embed="rId3"/>
                          <a:stretch>
                            <a:fillRect l="-302479" t="-1604444" r="-3306" b="-20000"/>
                          </a:stretch>
                        </a:blipFill>
                      </a:tcPr>
                    </a:tc>
                  </a:tr>
                </a:tbl>
              </a:graphicData>
            </a:graphic>
          </p:graphicFrame>
        </mc:Fallback>
      </mc:AlternateContent>
      <mc:AlternateContent xmlns:mc="http://schemas.openxmlformats.org/markup-compatibility/2006" xmlns:a14="http://schemas.microsoft.com/office/drawing/2010/main">
        <mc:Choice Requires="a14">
          <p:sp>
            <p:nvSpPr>
              <p:cNvPr id="5" name="TextBox 4"/>
              <p:cNvSpPr txBox="1"/>
              <p:nvPr/>
            </p:nvSpPr>
            <p:spPr>
              <a:xfrm>
                <a:off x="76200" y="4498848"/>
                <a:ext cx="5742432" cy="610936"/>
              </a:xfrm>
              <a:prstGeom prst="rect">
                <a:avLst/>
              </a:prstGeom>
              <a:solidFill>
                <a:schemeClr val="accent4">
                  <a:lumMod val="60000"/>
                  <a:lumOff val="40000"/>
                </a:schemeClr>
              </a:solidFill>
              <a:ln>
                <a:solidFill>
                  <a:schemeClr val="accent1"/>
                </a:solid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𝐸</m:t>
                      </m:r>
                      <m:d>
                        <m:dPr>
                          <m:ctrlPr>
                            <a:rPr lang="en-US" b="0" i="1" smtClean="0">
                              <a:latin typeface="Cambria Math" panose="02040503050406030204" pitchFamily="18" charset="0"/>
                            </a:rPr>
                          </m:ctrlPr>
                        </m:dPr>
                        <m:e>
                          <m:r>
                            <a:rPr lang="en-US" b="0" i="1" smtClean="0">
                              <a:latin typeface="Cambria Math" charset="0"/>
                            </a:rPr>
                            <m:t>𝑞</m:t>
                          </m:r>
                          <m:r>
                            <a:rPr lang="en-US" b="0" i="1" smtClean="0">
                              <a:latin typeface="Cambria Math" charset="0"/>
                            </a:rPr>
                            <m:t>=0</m:t>
                          </m:r>
                        </m:e>
                      </m:d>
                      <m:r>
                        <a:rPr lang="en-US" b="0" i="1" smtClean="0">
                          <a:latin typeface="Cambria Math" charset="0"/>
                        </a:rPr>
                        <m:t>=</m:t>
                      </m:r>
                      <m:f>
                        <m:fPr>
                          <m:ctrlPr>
                            <a:rPr lang="mr-IN" b="0" i="1" smtClean="0">
                              <a:latin typeface="Cambria Math" panose="02040503050406030204" pitchFamily="18" charset="0"/>
                            </a:rPr>
                          </m:ctrlPr>
                        </m:fPr>
                        <m:num>
                          <m:r>
                            <a:rPr lang="en-US" b="0" i="1" smtClean="0">
                              <a:latin typeface="Cambria Math" charset="0"/>
                            </a:rPr>
                            <m:t>9</m:t>
                          </m:r>
                          <m:sSub>
                            <m:sSubPr>
                              <m:ctrlPr>
                                <a:rPr lang="en-US" i="1">
                                  <a:latin typeface="Cambria Math" panose="02040503050406030204" pitchFamily="18" charset="0"/>
                                </a:rPr>
                              </m:ctrlPr>
                            </m:sSubPr>
                            <m:e>
                              <m:r>
                                <a:rPr lang="en-US" i="1">
                                  <a:latin typeface="Cambria Math" charset="0"/>
                                </a:rPr>
                                <m:t>𝐸</m:t>
                              </m:r>
                            </m:e>
                            <m:sub>
                              <m:r>
                                <a:rPr lang="en-US" i="1">
                                  <a:latin typeface="Cambria Math" charset="0"/>
                                </a:rPr>
                                <m:t>0→0</m:t>
                              </m:r>
                            </m:sub>
                          </m:sSub>
                          <m:r>
                            <a:rPr lang="en-US" b="0" i="1" smtClean="0">
                              <a:latin typeface="Cambria Math" charset="0"/>
                            </a:rPr>
                            <m:t>+3</m:t>
                          </m:r>
                          <m:sSub>
                            <m:sSubPr>
                              <m:ctrlPr>
                                <a:rPr lang="en-US" i="1">
                                  <a:latin typeface="Cambria Math" panose="02040503050406030204" pitchFamily="18" charset="0"/>
                                </a:rPr>
                              </m:ctrlPr>
                            </m:sSubPr>
                            <m:e>
                              <m:r>
                                <a:rPr lang="en-US" i="1">
                                  <a:latin typeface="Cambria Math" charset="0"/>
                                </a:rPr>
                                <m:t>𝐸</m:t>
                              </m:r>
                            </m:e>
                            <m:sub>
                              <m:r>
                                <a:rPr lang="en-US" i="1">
                                  <a:latin typeface="Cambria Math" charset="0"/>
                                </a:rPr>
                                <m:t>1→0</m:t>
                              </m:r>
                            </m:sub>
                          </m:sSub>
                        </m:num>
                        <m:den>
                          <m:r>
                            <a:rPr lang="en-US" b="0" i="1" smtClean="0">
                              <a:latin typeface="Cambria Math" charset="0"/>
                            </a:rPr>
                            <m:t>12</m:t>
                          </m:r>
                        </m:den>
                      </m:f>
                      <m:r>
                        <a:rPr lang="en-US" b="0" i="1" smtClean="0">
                          <a:latin typeface="Cambria Math" charset="0"/>
                        </a:rPr>
                        <m:t>, </m:t>
                      </m:r>
                      <m:r>
                        <a:rPr lang="en-US" b="0" i="1" smtClean="0">
                          <a:latin typeface="Cambria Math" charset="0"/>
                        </a:rPr>
                        <m:t>𝐸</m:t>
                      </m:r>
                      <m:d>
                        <m:dPr>
                          <m:ctrlPr>
                            <a:rPr lang="en-US" b="0" i="1" smtClean="0">
                              <a:latin typeface="Cambria Math" panose="02040503050406030204" pitchFamily="18" charset="0"/>
                            </a:rPr>
                          </m:ctrlPr>
                        </m:dPr>
                        <m:e>
                          <m:r>
                            <a:rPr lang="en-US" b="0" i="1" smtClean="0">
                              <a:latin typeface="Cambria Math" charset="0"/>
                            </a:rPr>
                            <m:t>𝑞</m:t>
                          </m:r>
                          <m:r>
                            <a:rPr lang="en-US" b="0" i="1" smtClean="0">
                              <a:latin typeface="Cambria Math" charset="0"/>
                            </a:rPr>
                            <m:t>=1</m:t>
                          </m:r>
                        </m:e>
                      </m:d>
                      <m:r>
                        <a:rPr lang="en-US" b="0" i="1" smtClean="0">
                          <a:latin typeface="Cambria Math" charset="0"/>
                        </a:rPr>
                        <m:t>=</m:t>
                      </m:r>
                      <m:f>
                        <m:fPr>
                          <m:ctrlPr>
                            <a:rPr lang="mr-IN" b="0" i="1" smtClean="0">
                              <a:latin typeface="Cambria Math" panose="02040503050406030204" pitchFamily="18" charset="0"/>
                            </a:rPr>
                          </m:ctrlPr>
                        </m:fPr>
                        <m:num>
                          <m:r>
                            <a:rPr lang="en-US" b="0" i="1" smtClean="0">
                              <a:latin typeface="Cambria Math" charset="0"/>
                            </a:rPr>
                            <m:t>3</m:t>
                          </m:r>
                          <m:sSub>
                            <m:sSubPr>
                              <m:ctrlPr>
                                <a:rPr lang="en-US" i="1">
                                  <a:latin typeface="Cambria Math" panose="02040503050406030204" pitchFamily="18" charset="0"/>
                                </a:rPr>
                              </m:ctrlPr>
                            </m:sSubPr>
                            <m:e>
                              <m:r>
                                <a:rPr lang="en-US" i="1">
                                  <a:latin typeface="Cambria Math" charset="0"/>
                                </a:rPr>
                                <m:t>𝐸</m:t>
                              </m:r>
                            </m:e>
                            <m:sub>
                              <m:r>
                                <a:rPr lang="en-US" i="1">
                                  <a:latin typeface="Cambria Math" charset="0"/>
                                </a:rPr>
                                <m:t>0→1</m:t>
                              </m:r>
                            </m:sub>
                          </m:sSub>
                          <m:r>
                            <a:rPr lang="en-US" b="0" i="1" smtClean="0">
                              <a:latin typeface="Cambria Math" charset="0"/>
                            </a:rPr>
                            <m:t>+</m:t>
                          </m:r>
                          <m:sSub>
                            <m:sSubPr>
                              <m:ctrlPr>
                                <a:rPr lang="en-US" i="1">
                                  <a:latin typeface="Cambria Math" panose="02040503050406030204" pitchFamily="18" charset="0"/>
                                </a:rPr>
                              </m:ctrlPr>
                            </m:sSubPr>
                            <m:e>
                              <m:r>
                                <a:rPr lang="en-US" i="1">
                                  <a:latin typeface="Cambria Math" charset="0"/>
                                </a:rPr>
                                <m:t>𝐸</m:t>
                              </m:r>
                            </m:e>
                            <m:sub>
                              <m:r>
                                <a:rPr lang="en-US" i="1">
                                  <a:latin typeface="Cambria Math" charset="0"/>
                                </a:rPr>
                                <m:t>1→1</m:t>
                              </m:r>
                            </m:sub>
                          </m:sSub>
                        </m:num>
                        <m:den>
                          <m:r>
                            <a:rPr lang="en-US" b="0" i="1" smtClean="0">
                              <a:latin typeface="Cambria Math" charset="0"/>
                            </a:rPr>
                            <m:t>4</m:t>
                          </m:r>
                        </m:den>
                      </m:f>
                    </m:oMath>
                  </m:oMathPara>
                </a14:m>
                <a:endParaRPr lang="en-US" dirty="0"/>
              </a:p>
            </p:txBody>
          </p:sp>
        </mc:Choice>
        <mc:Fallback xmlns="">
          <p:sp>
            <p:nvSpPr>
              <p:cNvPr id="5" name="TextBox 4"/>
              <p:cNvSpPr txBox="1">
                <a:spLocks noRot="1" noChangeAspect="1" noMove="1" noResize="1" noEditPoints="1" noAdjustHandles="1" noChangeArrowheads="1" noChangeShapeType="1" noTextEdit="1"/>
              </p:cNvSpPr>
              <p:nvPr/>
            </p:nvSpPr>
            <p:spPr>
              <a:xfrm>
                <a:off x="76200" y="4498848"/>
                <a:ext cx="5742432" cy="610936"/>
              </a:xfrm>
              <a:prstGeom prst="rect">
                <a:avLst/>
              </a:prstGeom>
              <a:blipFill rotWithShape="0">
                <a:blip r:embed="rId4"/>
                <a:stretch>
                  <a:fillRect/>
                </a:stretch>
              </a:blipFill>
              <a:ln>
                <a:solidFill>
                  <a:schemeClr val="accent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76200" y="5197270"/>
                <a:ext cx="6187440" cy="646331"/>
              </a:xfrm>
              <a:prstGeom prst="rect">
                <a:avLst/>
              </a:prstGeom>
              <a:solidFill>
                <a:srgbClr val="FFC000"/>
              </a:solidFill>
              <a:ln>
                <a:solidFill>
                  <a:schemeClr val="accent1"/>
                </a:solidFill>
              </a:ln>
            </p:spPr>
            <p:txBody>
              <a:bodyPr wrap="square" rtlCol="0">
                <a:spAutoFit/>
              </a:bodyPr>
              <a:lstStyle/>
              <a:p>
                <a:r>
                  <a:rPr lang="en-US" dirty="0"/>
                  <a:t>Observe that if the power levels are different, then </a:t>
                </a:r>
                <a14:m>
                  <m:oMath xmlns:m="http://schemas.openxmlformats.org/officeDocument/2006/math">
                    <m:r>
                      <a:rPr lang="en-US" b="0" i="1" smtClean="0">
                        <a:latin typeface="Cambria Math" charset="0"/>
                      </a:rPr>
                      <m:t>𝐸</m:t>
                    </m:r>
                    <m:d>
                      <m:dPr>
                        <m:ctrlPr>
                          <a:rPr lang="en-US" b="0" i="1" smtClean="0">
                            <a:latin typeface="Cambria Math" panose="02040503050406030204" pitchFamily="18" charset="0"/>
                          </a:rPr>
                        </m:ctrlPr>
                      </m:dPr>
                      <m:e>
                        <m:r>
                          <a:rPr lang="en-US" b="0" i="1" smtClean="0">
                            <a:latin typeface="Cambria Math" charset="0"/>
                          </a:rPr>
                          <m:t>𝑞</m:t>
                        </m:r>
                        <m:r>
                          <a:rPr lang="en-US" b="0" i="1" smtClean="0">
                            <a:latin typeface="Cambria Math" charset="0"/>
                          </a:rPr>
                          <m:t>=0</m:t>
                        </m:r>
                      </m:e>
                    </m:d>
                    <m:r>
                      <a:rPr lang="en-US" b="0" i="1" smtClean="0">
                        <a:latin typeface="Cambria Math" charset="0"/>
                      </a:rPr>
                      <m:t>≠</m:t>
                    </m:r>
                    <m:r>
                      <a:rPr lang="en-US" b="0" i="1" smtClean="0">
                        <a:latin typeface="Cambria Math" charset="0"/>
                      </a:rPr>
                      <m:t>𝐸</m:t>
                    </m:r>
                    <m:r>
                      <a:rPr lang="en-US" b="0" i="1" smtClean="0">
                        <a:latin typeface="Cambria Math" charset="0"/>
                      </a:rPr>
                      <m:t>(</m:t>
                    </m:r>
                    <m:r>
                      <a:rPr lang="en-US" b="0" i="1" smtClean="0">
                        <a:latin typeface="Cambria Math" charset="0"/>
                      </a:rPr>
                      <m:t>𝑞</m:t>
                    </m:r>
                    <m:r>
                      <a:rPr lang="en-US" b="0" i="1" smtClean="0">
                        <a:latin typeface="Cambria Math" charset="0"/>
                      </a:rPr>
                      <m:t>=1)</m:t>
                    </m:r>
                  </m:oMath>
                </a14:m>
                <a:r>
                  <a:rPr lang="en-US" dirty="0"/>
                  <a:t>. This forms the basis of DPA.</a:t>
                </a:r>
              </a:p>
            </p:txBody>
          </p:sp>
        </mc:Choice>
        <mc:Fallback xmlns="">
          <p:sp>
            <p:nvSpPr>
              <p:cNvPr id="6" name="TextBox 5"/>
              <p:cNvSpPr txBox="1">
                <a:spLocks noRot="1" noChangeAspect="1" noMove="1" noResize="1" noEditPoints="1" noAdjustHandles="1" noChangeArrowheads="1" noChangeShapeType="1" noTextEdit="1"/>
              </p:cNvSpPr>
              <p:nvPr/>
            </p:nvSpPr>
            <p:spPr>
              <a:xfrm>
                <a:off x="76200" y="5197270"/>
                <a:ext cx="6187440" cy="646331"/>
              </a:xfrm>
              <a:prstGeom prst="rect">
                <a:avLst/>
              </a:prstGeom>
              <a:blipFill rotWithShape="0">
                <a:blip r:embed="rId5"/>
                <a:stretch>
                  <a:fillRect l="-787" t="-4630" b="-12963"/>
                </a:stretch>
              </a:blipFill>
              <a:ln>
                <a:solidFill>
                  <a:schemeClr val="accent1"/>
                </a:solidFill>
              </a:ln>
            </p:spPr>
            <p:txBody>
              <a:bodyPr/>
              <a:lstStyle/>
              <a:p>
                <a:r>
                  <a:rPr lang="en-US">
                    <a:noFill/>
                  </a:rPr>
                  <a:t> </a:t>
                </a:r>
              </a:p>
            </p:txBody>
          </p:sp>
        </mc:Fallback>
      </mc:AlternateContent>
    </p:spTree>
    <p:extLst>
      <p:ext uri="{BB962C8B-B14F-4D97-AF65-F5344CB8AC3E}">
        <p14:creationId xmlns:p14="http://schemas.microsoft.com/office/powerpoint/2010/main" val="193640503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8349D642397B540B44A42CA92ADF688" ma:contentTypeVersion="4" ma:contentTypeDescription="Create a new document." ma:contentTypeScope="" ma:versionID="148f117dd3f7695ec4061345f96ff2e2">
  <xsd:schema xmlns:xsd="http://www.w3.org/2001/XMLSchema" xmlns:xs="http://www.w3.org/2001/XMLSchema" xmlns:p="http://schemas.microsoft.com/office/2006/metadata/properties" xmlns:ns2="064bcfb2-8d1e-48c8-8a23-3cc418c6f095" xmlns:ns3="cb283630-ccc5-4912-bb7e-38ac8970bf4e" targetNamespace="http://schemas.microsoft.com/office/2006/metadata/properties" ma:root="true" ma:fieldsID="a26692940e38d16845c4c0fbfffd5b67" ns2:_="" ns3:_="">
    <xsd:import namespace="064bcfb2-8d1e-48c8-8a23-3cc418c6f095"/>
    <xsd:import namespace="cb283630-ccc5-4912-bb7e-38ac8970bf4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64bcfb2-8d1e-48c8-8a23-3cc418c6f09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b283630-ccc5-4912-bb7e-38ac8970bf4e"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2C2C488-1925-4B38-A47D-2531D87C7347}">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50BE6776-7ACA-4C67-8FC0-BAD5F9F05C8C}">
  <ds:schemaRefs>
    <ds:schemaRef ds:uri="http://schemas.microsoft.com/sharepoint/v3/contenttype/forms"/>
  </ds:schemaRefs>
</ds:datastoreItem>
</file>

<file path=customXml/itemProps3.xml><?xml version="1.0" encoding="utf-8"?>
<ds:datastoreItem xmlns:ds="http://schemas.openxmlformats.org/officeDocument/2006/customXml" ds:itemID="{B0FFB707-BFB8-4BAD-B574-0AB190C9BFF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64bcfb2-8d1e-48c8-8a23-3cc418c6f095"/>
    <ds:schemaRef ds:uri="cb283630-ccc5-4912-bb7e-38ac8970bf4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36802</TotalTime>
  <Words>1667</Words>
  <Application>Microsoft Office PowerPoint</Application>
  <PresentationFormat>Widescreen</PresentationFormat>
  <Paragraphs>287</Paragraphs>
  <Slides>32</Slides>
  <Notes>0</Notes>
  <HiddenSlides>0</HiddenSlides>
  <MMClips>0</MMClips>
  <ScaleCrop>false</ScaleCrop>
  <HeadingPairs>
    <vt:vector size="4" baseType="variant">
      <vt:variant>
        <vt:lpstr>Theme</vt:lpstr>
      </vt:variant>
      <vt:variant>
        <vt:i4>1</vt:i4>
      </vt:variant>
      <vt:variant>
        <vt:lpstr>Slide Titles</vt:lpstr>
      </vt:variant>
      <vt:variant>
        <vt:i4>32</vt:i4>
      </vt:variant>
    </vt:vector>
  </HeadingPairs>
  <TitlesOfParts>
    <vt:vector size="33" baseType="lpstr">
      <vt:lpstr>Office Theme</vt:lpstr>
      <vt:lpstr>PowerPoint Presentation</vt:lpstr>
      <vt:lpstr>PowerPoint Presentation</vt:lpstr>
      <vt:lpstr>Power Attack Setup and Power Traces</vt:lpstr>
      <vt:lpstr>Power Capture</vt:lpstr>
      <vt:lpstr>The Design Under Test</vt:lpstr>
      <vt:lpstr>Power Trace and FFT</vt:lpstr>
      <vt:lpstr>Power Models</vt:lpstr>
      <vt:lpstr>An Example Model </vt:lpstr>
      <vt:lpstr>Why do Gates Leak?</vt:lpstr>
      <vt:lpstr>Quality of Measurement and Noise</vt:lpstr>
      <vt:lpstr>Algorithmic Noise</vt:lpstr>
      <vt:lpstr>Quality of Probes</vt:lpstr>
      <vt:lpstr>Statistical Analysis of Power Traces </vt:lpstr>
      <vt:lpstr>Components of Power Traces</vt:lpstr>
      <vt:lpstr>Sampling Distribution</vt:lpstr>
      <vt:lpstr>Sampling Distribution for Mean</vt:lpstr>
      <vt:lpstr>Confidence Intervals and Hypothesis Testing</vt:lpstr>
      <vt:lpstr>Transforming from Normal to Standard Normal Distribution</vt:lpstr>
      <vt:lpstr>Characteristic of a Standard Normal Distribution</vt:lpstr>
      <vt:lpstr>Derive the Confidence Interval for μ</vt:lpstr>
      <vt:lpstr>Hypothesis Test</vt:lpstr>
      <vt:lpstr>False Positive Error</vt:lpstr>
      <vt:lpstr>Estimating the Number of Traces to Estimate μ</vt:lpstr>
      <vt:lpstr>Estimating the number of traces for estimating DoM</vt:lpstr>
      <vt:lpstr>Confidence Interval for DoM</vt:lpstr>
      <vt:lpstr>Applying all these to DoM DPA</vt:lpstr>
      <vt:lpstr>Normal and Standard Normal Curves for DoM</vt:lpstr>
      <vt:lpstr>Estimating Number of Traces </vt:lpstr>
      <vt:lpstr>DOM Results Targeting Last Round (all keys)</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Sushanta Mahapatra</dc:creator>
  <cp:lastModifiedBy>Microsoft Office User</cp:lastModifiedBy>
  <cp:revision>653</cp:revision>
  <dcterms:created xsi:type="dcterms:W3CDTF">2018-09-11T10:32:04Z</dcterms:created>
  <dcterms:modified xsi:type="dcterms:W3CDTF">2023-04-24T05:08:11Z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0x01010078349D642397B540B44A42CA92ADF688</vt:lpwstr>
  </property>
</Properties>
</file>